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7" r:id="rId2"/>
    <p:sldId id="353" r:id="rId3"/>
    <p:sldId id="339" r:id="rId4"/>
    <p:sldId id="354" r:id="rId5"/>
    <p:sldId id="388" r:id="rId6"/>
    <p:sldId id="389" r:id="rId7"/>
    <p:sldId id="371" r:id="rId8"/>
    <p:sldId id="372" r:id="rId9"/>
    <p:sldId id="373" r:id="rId10"/>
    <p:sldId id="374" r:id="rId11"/>
    <p:sldId id="375" r:id="rId12"/>
    <p:sldId id="376" r:id="rId13"/>
    <p:sldId id="385" r:id="rId14"/>
    <p:sldId id="382" r:id="rId15"/>
    <p:sldId id="379" r:id="rId16"/>
    <p:sldId id="377" r:id="rId17"/>
    <p:sldId id="380" r:id="rId18"/>
    <p:sldId id="381" r:id="rId19"/>
    <p:sldId id="383" r:id="rId20"/>
    <p:sldId id="387" r:id="rId21"/>
    <p:sldId id="386" r:id="rId22"/>
    <p:sldId id="350" r:id="rId23"/>
    <p:sldId id="38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73D"/>
    <a:srgbClr val="020204"/>
    <a:srgbClr val="3D3D3F"/>
    <a:srgbClr val="FAEFFB"/>
    <a:srgbClr val="C19C7B"/>
    <a:srgbClr val="4F4036"/>
    <a:srgbClr val="684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421"/>
  </p:normalViewPr>
  <p:slideViewPr>
    <p:cSldViewPr snapToGrid="0">
      <p:cViewPr>
        <p:scale>
          <a:sx n="75" d="100"/>
          <a:sy n="75" d="100"/>
        </p:scale>
        <p:origin x="184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83C7A-58E5-4045-BEF6-EC97E8736815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B4281-D2C8-2C4F-BE2F-19EF8F35E74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9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213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65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13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946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18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38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36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090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664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F0FDC-1964-F734-CA6D-309FFFA0A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ACAAE3-E561-AC80-45D5-858B5C4B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725DE-D8A2-471A-8798-D38B56FC6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8BE24-F227-47AC-06E6-330C03BF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6D7E9-6B94-5B7B-DAC9-7EBC3AB5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38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5516D-41DD-0680-8224-73AB5880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63FDC-9F06-E374-5E73-A01B6863C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23C3A-8790-6355-6C8E-2230AD848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8A3F8-1E9F-D21E-AE09-BB03E499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818EC-73D7-7107-F03B-DD283BC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0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FECD95-4574-62B4-CD5C-13B5F2AC4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B3C6F1-5EF6-93ED-5648-E5E75D48F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1166DA-7335-0F1F-4ACA-181F8EEB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69F4E-0C93-51AA-F592-A6E07099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5A03EC-0A99-3DA1-9CC2-13F1D600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215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CA4560-D970-4AB4-A1E4-0B799C2E8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3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9FDDE-B15B-6C87-C2DC-D1CC3B8D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95FA5C-E890-D93F-0015-6F7DBBAEF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57441-E286-44AA-022D-CE23854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23F38-DC49-027B-DFC8-83C4AC79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A3F8B3-40A5-616F-3898-27F27BB8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00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6C735-D450-634A-8DF4-09647098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440B68-8ABA-A35E-2BF4-B929312EF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E6B1C3-720A-7F41-5648-B645CC7E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C9476-9245-428C-0D89-38EB5364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ED2C69-1BAD-F0C2-1170-9DF73098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96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246E-DAB3-0863-F401-5AA5FEC3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68853-37FB-7E6B-8916-9EE12FB01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22CD4-7409-A58C-414C-90BF58EDB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9E70A-BA1E-A7C3-BA87-AFCC7D36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86B1A5-0DA1-36C8-8B46-7840BBDB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56271-B147-02B5-E391-9943A4FC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150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4205E-CEF5-D59D-1A3D-C70A8E14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48CA4E-A3B9-7170-33F8-8F6FD0EA3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464B3E-E0E2-4942-9237-3AD56C052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3FA355-BF43-60B2-137D-1A69A453D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D9EB48-C8FF-67F8-DBD6-74595E5F1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E376D6-B619-E4B0-F506-9CF2E364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2EB7DF-BB66-919C-225E-4E397C4A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291CE6-6480-D807-BFD8-2FE71CC7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09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CEBC1-AF7D-3F45-1BD9-1F341559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88E3B9-3231-691B-CF57-050A1475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71105F-3360-2792-9016-3142019F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31529B-024C-A24C-07DA-FA8A532B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14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7B3C60-15E2-B9C7-9348-6E4001CA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4B9E18-48ED-2710-31AE-C352751C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FC57EA-8BA6-0E70-2FC2-9603BF57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77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871BB-B9E2-D72B-C341-C3AF05C7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CF89E1-4DDF-444F-2BE2-BC381770B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F1207F-21CC-D5ED-3B3B-A7D5D3155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68D36A-2BC0-64DE-9288-0228D3F3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2545C-20D7-E88B-EFCD-4AF3EE2E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E93DC9-0093-E0C0-F6DE-27CD11AF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24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68E7E-A384-737B-CE42-216D0F62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D4290B-8845-CC72-EEF8-511E8A2E6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398791-1B30-6F8C-AB70-936C25384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304EC0-80C8-2AF5-C7E6-2296F8A9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B4F25E-C110-69B2-61F9-848BCC47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311E89-8DEA-3CF5-4A35-A944220F8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66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68DB92-82BE-90ED-B4E4-36599907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CC1922-8471-21A0-463B-4799A48E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2FD81-002D-1171-E668-689772125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D2DAD-9E94-E74E-8856-BD502F5BC090}" type="datetimeFigureOut">
              <a:rPr kumimoji="1" lang="zh-CN" altLang="en-US" smtClean="0"/>
              <a:t>2022/8/22/Mon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F7F37-CA87-537F-C982-8E794FFA8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4B75B3-3D39-3420-87A1-C55A23A5C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E8939-E4F0-BB42-B483-07F967CE5C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24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E67D79C-9FDF-4F67-8CD2-124099C62EA9}"/>
              </a:ext>
            </a:extLst>
          </p:cNvPr>
          <p:cNvSpPr txBox="1"/>
          <p:nvPr/>
        </p:nvSpPr>
        <p:spPr>
          <a:xfrm>
            <a:off x="7108331" y="1763681"/>
            <a:ext cx="3287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b="1" dirty="0">
                <a:solidFill>
                  <a:srgbClr val="FFFFFF"/>
                </a:solidFill>
                <a:latin typeface="Bahnschrift SemiBold" panose="020B0502040204020203" pitchFamily="34" charset="0"/>
                <a:ea typeface="造字工房朗宋（非商用）常规体" pitchFamily="2" charset="-122"/>
                <a:cs typeface="Times New Roman" panose="02020603050405020304" pitchFamily="18" charset="0"/>
              </a:rPr>
              <a:t>Vorum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A3C616B-695A-44EF-AFC9-6FBD7D24B195}"/>
              </a:ext>
            </a:extLst>
          </p:cNvPr>
          <p:cNvSpPr txBox="1"/>
          <p:nvPr/>
        </p:nvSpPr>
        <p:spPr>
          <a:xfrm>
            <a:off x="7485034" y="5374215"/>
            <a:ext cx="2848857" cy="332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62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重庆大学计算机学院 实训项目</a:t>
            </a:r>
            <a:endParaRPr lang="en-US" altLang="zh-CN" sz="1562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41" name="AudioQuattro - CLOUDS">
            <a:hlinkClick r:id="" action="ppaction://media"/>
            <a:extLst>
              <a:ext uri="{FF2B5EF4-FFF2-40B4-BE49-F238E27FC236}">
                <a16:creationId xmlns:a16="http://schemas.microsoft.com/office/drawing/2014/main" id="{1E62D73F-910A-42B8-9AE1-5348FD7F9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8381" y="-1913216"/>
            <a:ext cx="623389" cy="62338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52F5875-F065-7F80-F23A-EFECF211F0D9}"/>
              </a:ext>
            </a:extLst>
          </p:cNvPr>
          <p:cNvGrpSpPr/>
          <p:nvPr/>
        </p:nvGrpSpPr>
        <p:grpSpPr>
          <a:xfrm>
            <a:off x="6759927" y="3133665"/>
            <a:ext cx="4386263" cy="461665"/>
            <a:chOff x="7623718" y="2909629"/>
            <a:chExt cx="4386263" cy="461665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D483957-0E54-4C78-89E8-42687D3795B5}"/>
                </a:ext>
              </a:extLst>
            </p:cNvPr>
            <p:cNvGrpSpPr/>
            <p:nvPr/>
          </p:nvGrpSpPr>
          <p:grpSpPr>
            <a:xfrm>
              <a:off x="7623718" y="2909629"/>
              <a:ext cx="4386263" cy="461665"/>
              <a:chOff x="22659719" y="11430189"/>
              <a:chExt cx="16843453" cy="1772819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ECB9DA4-449C-4AB2-A986-81C173B1E3D1}"/>
                  </a:ext>
                </a:extLst>
              </p:cNvPr>
              <p:cNvSpPr txBox="1"/>
              <p:nvPr/>
            </p:nvSpPr>
            <p:spPr>
              <a:xfrm>
                <a:off x="22659719" y="11430189"/>
                <a:ext cx="3633041" cy="1772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AI++</a:t>
                </a:r>
                <a:endPara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A38B64F-9671-4C5F-925A-8AED5B21104B}"/>
                  </a:ext>
                </a:extLst>
              </p:cNvPr>
              <p:cNvSpPr txBox="1"/>
              <p:nvPr/>
            </p:nvSpPr>
            <p:spPr>
              <a:xfrm>
                <a:off x="26358490" y="11430189"/>
                <a:ext cx="6526174" cy="1772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移动端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APP</a:t>
                </a:r>
                <a:endParaRPr lang="zh-CN" altLang="en-US" sz="24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9DE8C7A-97F5-4E22-BD13-84074519F3DA}"/>
                  </a:ext>
                </a:extLst>
              </p:cNvPr>
              <p:cNvSpPr txBox="1"/>
              <p:nvPr/>
            </p:nvSpPr>
            <p:spPr>
              <a:xfrm>
                <a:off x="32884664" y="11430189"/>
                <a:ext cx="6618508" cy="1772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思源黑体 CN Light" panose="020B0300000000000000" pitchFamily="34" charset="-122"/>
                    <a:ea typeface="思源黑体 CN Light" panose="020B0300000000000000" pitchFamily="34" charset="-122"/>
                  </a:rPr>
                  <a:t>语音技术吧</a:t>
                </a: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DB6F5A9-C14A-449D-8AC9-EEE8841F5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76716" y="11557145"/>
                <a:ext cx="0" cy="151889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直接连接符 25">
              <a:extLst>
                <a:ext uri="{FF2B5EF4-FFF2-40B4-BE49-F238E27FC236}">
                  <a16:creationId xmlns:a16="http://schemas.microsoft.com/office/drawing/2014/main" id="{0117C4FC-9559-4D69-E774-98D96263804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432" y="2942690"/>
              <a:ext cx="0" cy="39554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F1D6B87-B64C-3EB3-E0F4-FADD086CD930}"/>
              </a:ext>
            </a:extLst>
          </p:cNvPr>
          <p:cNvGrpSpPr/>
          <p:nvPr/>
        </p:nvGrpSpPr>
        <p:grpSpPr>
          <a:xfrm>
            <a:off x="9070427" y="305145"/>
            <a:ext cx="2732405" cy="845820"/>
            <a:chOff x="14519" y="242"/>
            <a:chExt cx="4303" cy="1332"/>
          </a:xfrm>
        </p:grpSpPr>
        <p:pic>
          <p:nvPicPr>
            <p:cNvPr id="7" name="图片 6" descr="重庆大学">
              <a:extLst>
                <a:ext uri="{FF2B5EF4-FFF2-40B4-BE49-F238E27FC236}">
                  <a16:creationId xmlns:a16="http://schemas.microsoft.com/office/drawing/2014/main" id="{8C659DF7-70A3-2F06-A3FC-0EA442B91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19" y="242"/>
              <a:ext cx="1328" cy="1332"/>
            </a:xfrm>
            <a:prstGeom prst="rect">
              <a:avLst/>
            </a:prstGeom>
          </p:spPr>
        </p:pic>
        <p:pic>
          <p:nvPicPr>
            <p:cNvPr id="8" name="图片 7" descr="中软logo">
              <a:extLst>
                <a:ext uri="{FF2B5EF4-FFF2-40B4-BE49-F238E27FC236}">
                  <a16:creationId xmlns:a16="http://schemas.microsoft.com/office/drawing/2014/main" id="{F55907A5-3194-68F4-74F0-02E3AC54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84" y="330"/>
              <a:ext cx="2838" cy="1041"/>
            </a:xfrm>
            <a:prstGeom prst="rect">
              <a:avLst/>
            </a:prstGeom>
          </p:spPr>
        </p:pic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9D880B28-6416-DFF3-6C7D-83D39516E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804075" y="246687"/>
            <a:ext cx="7887746" cy="9290725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48858799-0C10-3FFB-3E28-3D99AAC65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516" y="2542568"/>
            <a:ext cx="24384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12ED4D-CB33-E6F2-0E76-D598389D6C28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3B0C0C33-DBBB-0037-0982-00BA4C007DDB}"/>
              </a:ext>
            </a:extLst>
          </p:cNvPr>
          <p:cNvSpPr txBox="1"/>
          <p:nvPr/>
        </p:nvSpPr>
        <p:spPr>
          <a:xfrm>
            <a:off x="812800" y="880707"/>
            <a:ext cx="3687763" cy="5289550"/>
          </a:xfrm>
          <a:custGeom>
            <a:avLst/>
            <a:gdLst/>
            <a:ahLst/>
            <a:cxnLst/>
            <a:rect l="l" t="t" r="r" b="b"/>
            <a:pathLst>
              <a:path w="3688148" h="5288802">
                <a:moveTo>
                  <a:pt x="2522693" y="604856"/>
                </a:moveTo>
                <a:cubicBezTo>
                  <a:pt x="2343203" y="914660"/>
                  <a:pt x="2156952" y="1214629"/>
                  <a:pt x="1963939" y="1504763"/>
                </a:cubicBezTo>
                <a:cubicBezTo>
                  <a:pt x="1770926" y="1794898"/>
                  <a:pt x="1580372" y="2068435"/>
                  <a:pt x="1392276" y="2325376"/>
                </a:cubicBezTo>
                <a:cubicBezTo>
                  <a:pt x="1204180" y="2582317"/>
                  <a:pt x="1024076" y="2818973"/>
                  <a:pt x="851962" y="3035344"/>
                </a:cubicBezTo>
                <a:cubicBezTo>
                  <a:pt x="679849" y="3251716"/>
                  <a:pt x="526176" y="3439811"/>
                  <a:pt x="390944" y="3599631"/>
                </a:cubicBezTo>
                <a:lnTo>
                  <a:pt x="2522693" y="3599631"/>
                </a:lnTo>
                <a:close/>
                <a:moveTo>
                  <a:pt x="2500564" y="0"/>
                </a:moveTo>
                <a:lnTo>
                  <a:pt x="2862003" y="0"/>
                </a:lnTo>
                <a:lnTo>
                  <a:pt x="2862003" y="3599631"/>
                </a:lnTo>
                <a:lnTo>
                  <a:pt x="3688148" y="3599631"/>
                </a:lnTo>
                <a:lnTo>
                  <a:pt x="3688148" y="3905747"/>
                </a:lnTo>
                <a:lnTo>
                  <a:pt x="2862003" y="3905747"/>
                </a:lnTo>
                <a:lnTo>
                  <a:pt x="2862003" y="5288802"/>
                </a:lnTo>
                <a:lnTo>
                  <a:pt x="2522693" y="5288802"/>
                </a:lnTo>
                <a:lnTo>
                  <a:pt x="2522693" y="3905747"/>
                </a:lnTo>
                <a:lnTo>
                  <a:pt x="0" y="3905747"/>
                </a:lnTo>
                <a:lnTo>
                  <a:pt x="0" y="3573814"/>
                </a:lnTo>
                <a:cubicBezTo>
                  <a:pt x="236042" y="3305809"/>
                  <a:pt x="475771" y="3017519"/>
                  <a:pt x="719189" y="2708943"/>
                </a:cubicBezTo>
                <a:cubicBezTo>
                  <a:pt x="962607" y="2400368"/>
                  <a:pt x="1195575" y="2088720"/>
                  <a:pt x="1418093" y="1773998"/>
                </a:cubicBezTo>
                <a:cubicBezTo>
                  <a:pt x="1640611" y="1459276"/>
                  <a:pt x="1845303" y="1149472"/>
                  <a:pt x="2032170" y="844585"/>
                </a:cubicBezTo>
                <a:cubicBezTo>
                  <a:pt x="2219036" y="539699"/>
                  <a:pt x="2375167" y="258170"/>
                  <a:pt x="2500564" y="0"/>
                </a:cubicBezTo>
                <a:close/>
              </a:path>
            </a:pathLst>
          </a:custGeom>
          <a:gradFill>
            <a:gsLst>
              <a:gs pos="0">
                <a:srgbClr val="FEEBC5">
                  <a:alpha val="16000"/>
                </a:srgbClr>
              </a:gs>
              <a:gs pos="100000">
                <a:srgbClr val="9A6B4D">
                  <a:alpha val="47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59500" kern="0" dirty="0">
              <a:gradFill>
                <a:gsLst>
                  <a:gs pos="0">
                    <a:srgbClr val="FEEBC5">
                      <a:alpha val="16000"/>
                    </a:srgbClr>
                  </a:gs>
                  <a:gs pos="100000">
                    <a:srgbClr val="9A6B4D">
                      <a:alpha val="47000"/>
                    </a:srgbClr>
                  </a:gs>
                </a:gsLst>
                <a:lin ang="5400000" scaled="1"/>
              </a:gradFill>
              <a:latin typeface="Calibri" panose="020F0502020204030204" pitchFamily="34" charset="0"/>
              <a:ea typeface="微软雅黑 Light" panose="020B0502040204020203" pitchFamily="34" charset="-122"/>
              <a:sym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DEE5E-F8E4-19C5-FDB5-CF55B04C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905" y="-1516566"/>
            <a:ext cx="316876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3268CC-4086-9A50-62B8-31409D8BEB87}"/>
              </a:ext>
            </a:extLst>
          </p:cNvPr>
          <p:cNvSpPr txBox="1"/>
          <p:nvPr/>
        </p:nvSpPr>
        <p:spPr bwMode="auto">
          <a:xfrm>
            <a:off x="1257225" y="2505670"/>
            <a:ext cx="8973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AI</a:t>
            </a:r>
            <a:r>
              <a:rPr lang="zh-CN" altLang="en-US" sz="54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图片语音</a:t>
            </a:r>
            <a:endParaRPr lang="zh-CN" altLang="en-US" sz="3600" b="1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造字工房尚雅（非商用）常规体" pitchFamily="2" charset="-122"/>
              <a:ea typeface="造字工房尚雅（非商用）常规体" pitchFamily="2" charset="-122"/>
              <a:sym typeface="Calibri" panose="020F0502020204030204" pitchFamily="34" charset="0"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8614B36F-ADEF-A5C5-E477-5A9C99637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3429000"/>
            <a:ext cx="5805138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计算机视觉模型识别人像信息（性别、年龄、 颜值、是否戴眼镜、表情）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自然语言处理模型根据人像表情智能播报结果</a:t>
            </a:r>
          </a:p>
        </p:txBody>
      </p:sp>
    </p:spTree>
    <p:extLst>
      <p:ext uri="{BB962C8B-B14F-4D97-AF65-F5344CB8AC3E}">
        <p14:creationId xmlns:p14="http://schemas.microsoft.com/office/powerpoint/2010/main" val="277052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8CFC3A9D-3E65-2D91-1E97-BEE0EACF3DD3}"/>
              </a:ext>
            </a:extLst>
          </p:cNvPr>
          <p:cNvSpPr/>
          <p:nvPr/>
        </p:nvSpPr>
        <p:spPr>
          <a:xfrm rot="5400000" flipH="1">
            <a:off x="4626769" y="1033527"/>
            <a:ext cx="8272462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87010-7A26-F2D3-E238-D6A0496EE454}"/>
              </a:ext>
            </a:extLst>
          </p:cNvPr>
          <p:cNvSpPr txBox="1"/>
          <p:nvPr/>
        </p:nvSpPr>
        <p:spPr>
          <a:xfrm>
            <a:off x="6509990" y="-1030243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51473D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5</a:t>
            </a:r>
            <a:endParaRPr kumimoji="1" lang="zh-CN" altLang="en-US" sz="59500" dirty="0">
              <a:solidFill>
                <a:srgbClr val="51473D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0B029A-3384-293B-6F60-CF9BCBBA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9" y="410625"/>
            <a:ext cx="316876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C8509A-5EBA-41D0-0B18-60E45FA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10" y="1632665"/>
            <a:ext cx="3168763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4FE856-7A7D-EC6C-9756-2AA34E817883}"/>
              </a:ext>
            </a:extLst>
          </p:cNvPr>
          <p:cNvSpPr txBox="1"/>
          <p:nvPr/>
        </p:nvSpPr>
        <p:spPr bwMode="auto">
          <a:xfrm>
            <a:off x="6782914" y="2103783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个人主页</a:t>
            </a: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42A7CF9F-21E5-1AD1-5DF6-DE6FDC4E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119446"/>
            <a:ext cx="5017452" cy="21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关注、粉丝功能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管理员专属绿帽子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可查看我的文章、评论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支持自定义个性签名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可修改除</a:t>
            </a:r>
            <a:r>
              <a: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UID</a:t>
            </a: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外的所有个人信息</a:t>
            </a:r>
          </a:p>
        </p:txBody>
      </p:sp>
    </p:spTree>
    <p:extLst>
      <p:ext uri="{BB962C8B-B14F-4D97-AF65-F5344CB8AC3E}">
        <p14:creationId xmlns:p14="http://schemas.microsoft.com/office/powerpoint/2010/main" val="22050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9652634-2EB5-8E57-0EA4-C9545CD0C4B7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63488D-739C-1204-B735-6BAF67340A68}"/>
              </a:ext>
            </a:extLst>
          </p:cNvPr>
          <p:cNvSpPr txBox="1"/>
          <p:nvPr/>
        </p:nvSpPr>
        <p:spPr>
          <a:xfrm>
            <a:off x="662329" y="-1574224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4F4036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6</a:t>
            </a:r>
            <a:endParaRPr kumimoji="1" lang="zh-CN" altLang="en-US" sz="59500" dirty="0">
              <a:solidFill>
                <a:srgbClr val="4F4036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27352-3A48-B01A-B9E5-71B508CD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3" y="-598735"/>
            <a:ext cx="3371932" cy="7297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D917CB-419D-4554-38AE-6E707CB9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237" y="0"/>
            <a:ext cx="3168763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C616E2-254F-5A31-F381-E0076321F77C}"/>
              </a:ext>
            </a:extLst>
          </p:cNvPr>
          <p:cNvSpPr txBox="1"/>
          <p:nvPr/>
        </p:nvSpPr>
        <p:spPr bwMode="auto">
          <a:xfrm>
            <a:off x="899404" y="2034456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管理员界面</a:t>
            </a:r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38178AE9-FB0C-EF39-C44B-2995096B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12" y="3050119"/>
            <a:ext cx="501745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封禁、删除用户功能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删除文章、评论功能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专属绿色昵称、标签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3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B53004A-D70C-5E00-FFC2-29957C48DFCB}"/>
              </a:ext>
            </a:extLst>
          </p:cNvPr>
          <p:cNvSpPr txBox="1"/>
          <p:nvPr/>
        </p:nvSpPr>
        <p:spPr bwMode="auto">
          <a:xfrm>
            <a:off x="4508304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项目演示</a:t>
            </a:r>
            <a:endParaRPr lang="zh-CN" altLang="en-US" sz="6000" b="1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造字工房尚雅（非商用）常规体" pitchFamily="2" charset="-122"/>
              <a:ea typeface="造字工房尚雅（非商用）常规体" pitchFamily="2" charset="-122"/>
              <a:sym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E03903-0958-BDE9-6AAA-898715AB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512304"/>
            <a:ext cx="6616700" cy="53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1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478B1F-E025-E1F9-3489-FC8A0DB433DA}"/>
              </a:ext>
            </a:extLst>
          </p:cNvPr>
          <p:cNvSpPr txBox="1"/>
          <p:nvPr/>
        </p:nvSpPr>
        <p:spPr bwMode="auto">
          <a:xfrm>
            <a:off x="4508302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开发流程</a:t>
            </a:r>
          </a:p>
        </p:txBody>
      </p:sp>
      <p:cxnSp>
        <p:nvCxnSpPr>
          <p:cNvPr id="3" name="Straight Connector 7">
            <a:extLst>
              <a:ext uri="{FF2B5EF4-FFF2-40B4-BE49-F238E27FC236}">
                <a16:creationId xmlns:a16="http://schemas.microsoft.com/office/drawing/2014/main" id="{2A6499D2-1CE3-3340-E88D-BC42EAE5863E}"/>
              </a:ext>
            </a:extLst>
          </p:cNvPr>
          <p:cNvCxnSpPr>
            <a:cxnSpLocks/>
          </p:cNvCxnSpPr>
          <p:nvPr/>
        </p:nvCxnSpPr>
        <p:spPr>
          <a:xfrm>
            <a:off x="4670444" y="1498570"/>
            <a:ext cx="0" cy="5359430"/>
          </a:xfrm>
          <a:prstGeom prst="line">
            <a:avLst/>
          </a:prstGeom>
          <a:ln w="38100" cmpd="dbl">
            <a:solidFill>
              <a:schemeClr val="bg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9">
            <a:extLst>
              <a:ext uri="{FF2B5EF4-FFF2-40B4-BE49-F238E27FC236}">
                <a16:creationId xmlns:a16="http://schemas.microsoft.com/office/drawing/2014/main" id="{A85C3A9C-0CD4-008D-4526-D2433EA7FACB}"/>
              </a:ext>
            </a:extLst>
          </p:cNvPr>
          <p:cNvSpPr/>
          <p:nvPr/>
        </p:nvSpPr>
        <p:spPr>
          <a:xfrm>
            <a:off x="4468633" y="2041460"/>
            <a:ext cx="399142" cy="399142"/>
          </a:xfrm>
          <a:prstGeom prst="ellipse">
            <a:avLst/>
          </a:prstGeom>
          <a:solidFill>
            <a:schemeClr val="bg1">
              <a:alpha val="30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Isosceles Triangle 10">
            <a:extLst>
              <a:ext uri="{FF2B5EF4-FFF2-40B4-BE49-F238E27FC236}">
                <a16:creationId xmlns:a16="http://schemas.microsoft.com/office/drawing/2014/main" id="{EC442FCE-2A28-5F90-7D87-82B9A99B8BD5}"/>
              </a:ext>
            </a:extLst>
          </p:cNvPr>
          <p:cNvSpPr/>
          <p:nvPr/>
        </p:nvSpPr>
        <p:spPr>
          <a:xfrm rot="5400000">
            <a:off x="4600141" y="2139472"/>
            <a:ext cx="228081" cy="228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E79CC570-D125-1866-90FD-0F6B3E8FC577}"/>
              </a:ext>
            </a:extLst>
          </p:cNvPr>
          <p:cNvSpPr/>
          <p:nvPr/>
        </p:nvSpPr>
        <p:spPr>
          <a:xfrm rot="10800000">
            <a:off x="4465422" y="3643622"/>
            <a:ext cx="399142" cy="399142"/>
          </a:xfrm>
          <a:prstGeom prst="ellipse">
            <a:avLst/>
          </a:prstGeom>
          <a:solidFill>
            <a:schemeClr val="bg1">
              <a:alpha val="30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DE9AD60A-C87B-BA95-F6D0-83DE27B96811}"/>
              </a:ext>
            </a:extLst>
          </p:cNvPr>
          <p:cNvSpPr/>
          <p:nvPr/>
        </p:nvSpPr>
        <p:spPr>
          <a:xfrm rot="5400000">
            <a:off x="4594811" y="3740366"/>
            <a:ext cx="228081" cy="228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Oval 15">
            <a:extLst>
              <a:ext uri="{FF2B5EF4-FFF2-40B4-BE49-F238E27FC236}">
                <a16:creationId xmlns:a16="http://schemas.microsoft.com/office/drawing/2014/main" id="{43E8FD57-D195-1BD4-7744-AB35E0B0276B}"/>
              </a:ext>
            </a:extLst>
          </p:cNvPr>
          <p:cNvSpPr/>
          <p:nvPr/>
        </p:nvSpPr>
        <p:spPr>
          <a:xfrm>
            <a:off x="4473810" y="5229497"/>
            <a:ext cx="399142" cy="399142"/>
          </a:xfrm>
          <a:prstGeom prst="ellipse">
            <a:avLst/>
          </a:prstGeom>
          <a:solidFill>
            <a:schemeClr val="bg1">
              <a:alpha val="30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Isosceles Triangle 16">
            <a:extLst>
              <a:ext uri="{FF2B5EF4-FFF2-40B4-BE49-F238E27FC236}">
                <a16:creationId xmlns:a16="http://schemas.microsoft.com/office/drawing/2014/main" id="{75D6B5EB-0A05-8207-F2D6-06014C9F68D2}"/>
              </a:ext>
            </a:extLst>
          </p:cNvPr>
          <p:cNvSpPr/>
          <p:nvPr/>
        </p:nvSpPr>
        <p:spPr>
          <a:xfrm rot="5400000">
            <a:off x="4605318" y="5327509"/>
            <a:ext cx="228081" cy="228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C99ABC53-4721-F93D-C12D-695A5420E33F}"/>
              </a:ext>
            </a:extLst>
          </p:cNvPr>
          <p:cNvCxnSpPr/>
          <p:nvPr/>
        </p:nvCxnSpPr>
        <p:spPr>
          <a:xfrm rot="5400000">
            <a:off x="3604512" y="424063"/>
            <a:ext cx="0" cy="2160000"/>
          </a:xfrm>
          <a:prstGeom prst="line">
            <a:avLst/>
          </a:prstGeom>
          <a:ln w="38100" cmpd="dbl">
            <a:solidFill>
              <a:schemeClr val="bg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32">
            <a:extLst>
              <a:ext uri="{FF2B5EF4-FFF2-40B4-BE49-F238E27FC236}">
                <a16:creationId xmlns:a16="http://schemas.microsoft.com/office/drawing/2014/main" id="{BAC5C8EA-9305-6585-FE15-A787A8E337DB}"/>
              </a:ext>
            </a:extLst>
          </p:cNvPr>
          <p:cNvSpPr/>
          <p:nvPr/>
        </p:nvSpPr>
        <p:spPr>
          <a:xfrm>
            <a:off x="2394249" y="1437955"/>
            <a:ext cx="144000" cy="14400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Oval 43">
            <a:extLst>
              <a:ext uri="{FF2B5EF4-FFF2-40B4-BE49-F238E27FC236}">
                <a16:creationId xmlns:a16="http://schemas.microsoft.com/office/drawing/2014/main" id="{6B475A47-682B-C5C3-8EDB-BD32716C68D1}"/>
              </a:ext>
            </a:extLst>
          </p:cNvPr>
          <p:cNvSpPr/>
          <p:nvPr/>
        </p:nvSpPr>
        <p:spPr>
          <a:xfrm>
            <a:off x="5047917" y="1639092"/>
            <a:ext cx="1242727" cy="1242727"/>
          </a:xfrm>
          <a:prstGeom prst="ellipse">
            <a:avLst/>
          </a:prstGeom>
          <a:solidFill>
            <a:schemeClr val="bg1">
              <a:alpha val="30000"/>
            </a:schemeClr>
          </a:solidFill>
          <a:ln w="88900" cmpd="sng">
            <a:noFill/>
            <a:prstDash val="solid"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Oval 44">
            <a:extLst>
              <a:ext uri="{FF2B5EF4-FFF2-40B4-BE49-F238E27FC236}">
                <a16:creationId xmlns:a16="http://schemas.microsoft.com/office/drawing/2014/main" id="{BD867548-350A-0994-BE6D-92001A0FD606}"/>
              </a:ext>
            </a:extLst>
          </p:cNvPr>
          <p:cNvSpPr/>
          <p:nvPr/>
        </p:nvSpPr>
        <p:spPr>
          <a:xfrm>
            <a:off x="5047916" y="3221829"/>
            <a:ext cx="1242727" cy="1242727"/>
          </a:xfrm>
          <a:prstGeom prst="ellipse">
            <a:avLst/>
          </a:prstGeom>
          <a:solidFill>
            <a:schemeClr val="bg1">
              <a:alpha val="30000"/>
            </a:schemeClr>
          </a:solidFill>
          <a:ln w="88900" cmpd="sng">
            <a:noFill/>
            <a:prstDash val="solid"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45">
            <a:extLst>
              <a:ext uri="{FF2B5EF4-FFF2-40B4-BE49-F238E27FC236}">
                <a16:creationId xmlns:a16="http://schemas.microsoft.com/office/drawing/2014/main" id="{B06AB37E-F254-426E-F120-9DFE6E9ECCD4}"/>
              </a:ext>
            </a:extLst>
          </p:cNvPr>
          <p:cNvSpPr/>
          <p:nvPr/>
        </p:nvSpPr>
        <p:spPr>
          <a:xfrm>
            <a:off x="5047916" y="4807704"/>
            <a:ext cx="1242727" cy="1242727"/>
          </a:xfrm>
          <a:prstGeom prst="ellipse">
            <a:avLst/>
          </a:prstGeom>
          <a:solidFill>
            <a:schemeClr val="bg1">
              <a:alpha val="30000"/>
            </a:schemeClr>
          </a:solidFill>
          <a:ln w="88900" cmpd="sng">
            <a:noFill/>
            <a:prstDash val="solid"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0F9C43-7E3A-8B31-1799-09B2B3A62E82}"/>
              </a:ext>
            </a:extLst>
          </p:cNvPr>
          <p:cNvSpPr txBox="1">
            <a:spLocks/>
          </p:cNvSpPr>
          <p:nvPr/>
        </p:nvSpPr>
        <p:spPr>
          <a:xfrm>
            <a:off x="6426315" y="1700843"/>
            <a:ext cx="3107460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defTabSz="508000" eaLnBrk="0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墨刀原型设计</a:t>
            </a:r>
            <a:endParaRPr lang="ko-KR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102B7D-3C18-FBAF-1523-27BEF2DBE3BB}"/>
              </a:ext>
            </a:extLst>
          </p:cNvPr>
          <p:cNvSpPr txBox="1">
            <a:spLocks/>
          </p:cNvSpPr>
          <p:nvPr/>
        </p:nvSpPr>
        <p:spPr>
          <a:xfrm flipH="1">
            <a:off x="6426315" y="2212795"/>
            <a:ext cx="2829261" cy="218193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在墨刀平台设计所有页面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及其跳转逻辑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CAB0A68-3B24-35DD-3A2B-3E9A24DD4E4E}"/>
              </a:ext>
            </a:extLst>
          </p:cNvPr>
          <p:cNvSpPr txBox="1">
            <a:spLocks/>
          </p:cNvSpPr>
          <p:nvPr/>
        </p:nvSpPr>
        <p:spPr>
          <a:xfrm>
            <a:off x="6426315" y="3326808"/>
            <a:ext cx="3107460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defTabSz="508000" eaLnBrk="0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前后端分离</a:t>
            </a:r>
            <a:endParaRPr lang="ko-KR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9E2F23-4438-FFAB-DA89-0C97C7E151A5}"/>
              </a:ext>
            </a:extLst>
          </p:cNvPr>
          <p:cNvSpPr txBox="1">
            <a:spLocks/>
          </p:cNvSpPr>
          <p:nvPr/>
        </p:nvSpPr>
        <p:spPr>
          <a:xfrm>
            <a:off x="6426315" y="3758081"/>
            <a:ext cx="5362562" cy="70647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团队成员分工明确；利用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Git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进行代码版本管理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数据库与项目部署于腾讯云服务器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EB5B44-FB21-FE39-F286-DB416026E0D4}"/>
              </a:ext>
            </a:extLst>
          </p:cNvPr>
          <p:cNvSpPr txBox="1">
            <a:spLocks/>
          </p:cNvSpPr>
          <p:nvPr/>
        </p:nvSpPr>
        <p:spPr>
          <a:xfrm>
            <a:off x="6426315" y="4990118"/>
            <a:ext cx="3107460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defTabSz="508000" eaLnBrk="0"/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项目打包生成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endParaRPr lang="ko-KR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2BF122-CD1E-E870-C62F-28E54B41E398}"/>
              </a:ext>
            </a:extLst>
          </p:cNvPr>
          <p:cNvSpPr txBox="1">
            <a:spLocks/>
          </p:cNvSpPr>
          <p:nvPr/>
        </p:nvSpPr>
        <p:spPr>
          <a:xfrm>
            <a:off x="6426315" y="5142953"/>
            <a:ext cx="5067182" cy="1408242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defTabSz="508000" eaLnBrk="0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利用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Uni-app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调试，设计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及其启动页，并基于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508000" eaLnBrk="0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用户体验进行改进</a:t>
            </a:r>
            <a:endParaRPr lang="ko-KR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EB1687-3D89-06D4-47D0-EA707ACD183D}"/>
              </a:ext>
            </a:extLst>
          </p:cNvPr>
          <p:cNvSpPr txBox="1">
            <a:spLocks/>
          </p:cNvSpPr>
          <p:nvPr/>
        </p:nvSpPr>
        <p:spPr>
          <a:xfrm>
            <a:off x="2875279" y="2051857"/>
            <a:ext cx="1520053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algn="r" defTabSz="508000" eaLnBrk="0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原型设计</a:t>
            </a:r>
            <a:endParaRPr lang="ko-KR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265F7F-9EBB-95D6-7738-0C5E5FFE946D}"/>
              </a:ext>
            </a:extLst>
          </p:cNvPr>
          <p:cNvSpPr txBox="1">
            <a:spLocks/>
          </p:cNvSpPr>
          <p:nvPr/>
        </p:nvSpPr>
        <p:spPr>
          <a:xfrm>
            <a:off x="2875279" y="3601178"/>
            <a:ext cx="1520053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algn="r" defTabSz="508000" eaLnBrk="0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代码编写</a:t>
            </a:r>
            <a:endParaRPr lang="ko-KR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82800E-06AD-E3C3-3E35-197E5EE5409C}"/>
              </a:ext>
            </a:extLst>
          </p:cNvPr>
          <p:cNvSpPr txBox="1">
            <a:spLocks/>
          </p:cNvSpPr>
          <p:nvPr/>
        </p:nvSpPr>
        <p:spPr>
          <a:xfrm>
            <a:off x="2875279" y="5186830"/>
            <a:ext cx="1520053" cy="417195"/>
          </a:xfrm>
          <a:prstGeom prst="rect">
            <a:avLst/>
          </a:prstGeom>
          <a:noFill/>
        </p:spPr>
        <p:txBody>
          <a:bodyPr vert="horz" wrap="none" lIns="0" tIns="0" rIns="0" bIns="0" anchor="ctr">
            <a:noAutofit/>
          </a:bodyPr>
          <a:lstStyle/>
          <a:p>
            <a:pPr algn="r" defTabSz="508000" eaLnBrk="0"/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打包调试</a:t>
            </a:r>
            <a:endParaRPr lang="ko-KR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470748A-60D7-FC2E-FEA1-F7DDA478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247" y="1984327"/>
            <a:ext cx="754340" cy="73594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B323F1E-3FD0-03B0-0B2C-7D795FBE1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32" y="4483115"/>
            <a:ext cx="2914067" cy="1942711"/>
          </a:xfrm>
          <a:prstGeom prst="rect">
            <a:avLst/>
          </a:prstGeom>
        </p:spPr>
      </p:pic>
      <p:pic>
        <p:nvPicPr>
          <p:cNvPr id="1028" name="Picture 4" descr="关于我们- Gitee.com">
            <a:extLst>
              <a:ext uri="{FF2B5EF4-FFF2-40B4-BE49-F238E27FC236}">
                <a16:creationId xmlns:a16="http://schemas.microsoft.com/office/drawing/2014/main" id="{C6948BCA-2CBD-AD9D-730A-217D3148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24" y="2981270"/>
            <a:ext cx="5491310" cy="17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1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B75B81-771A-098A-563C-1BE9F383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14" y="1568450"/>
            <a:ext cx="7427830" cy="4584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996D5B-A352-8386-94DA-C3DF3C82F859}"/>
              </a:ext>
            </a:extLst>
          </p:cNvPr>
          <p:cNvSpPr txBox="1"/>
          <p:nvPr/>
        </p:nvSpPr>
        <p:spPr bwMode="auto">
          <a:xfrm>
            <a:off x="4508298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原型设计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F18F30-EEED-79A2-4D03-AB957D3390F4}"/>
              </a:ext>
            </a:extLst>
          </p:cNvPr>
          <p:cNvSpPr txBox="1"/>
          <p:nvPr/>
        </p:nvSpPr>
        <p:spPr>
          <a:xfrm>
            <a:off x="8311572" y="2810301"/>
            <a:ext cx="3880428" cy="123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所有界面均在墨刀中</a:t>
            </a:r>
            <a:endParaRPr lang="en-US" altLang="zh-CN" sz="24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  <a:p>
            <a:r>
              <a:rPr lang="zh-CN" altLang="en-US" sz="24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   </a:t>
            </a:r>
            <a:r>
              <a:rPr lang="en-US" altLang="zh-CN" sz="24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DIY</a:t>
            </a:r>
            <a:r>
              <a:rPr lang="zh-CN" altLang="en-US" sz="24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设计</a:t>
            </a:r>
            <a:endParaRPr lang="en-US" altLang="zh-CN" sz="24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未套用任何项目模板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390904-CC04-59B1-116E-6DE16843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58" y="1351469"/>
            <a:ext cx="7772400" cy="5027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FE8508-BEB2-032B-C591-9E4C830F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29" y="1351469"/>
            <a:ext cx="7772400" cy="50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0859FAF0-2F12-6855-7F33-A3A8806FB41A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096000" y="1322468"/>
            <a:ext cx="43515" cy="5535532"/>
          </a:xfrm>
          <a:prstGeom prst="line">
            <a:avLst/>
          </a:prstGeom>
          <a:ln>
            <a:gradFill>
              <a:gsLst>
                <a:gs pos="0">
                  <a:srgbClr val="FEEBC5"/>
                </a:gs>
                <a:gs pos="100000">
                  <a:srgbClr val="9A6B4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0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E89DE047-48B1-CD6B-B494-FCCFF7627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824" y="1629274"/>
            <a:ext cx="3454176" cy="1813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Vue.js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框架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 defTabSz="1450975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组件化开发，减少代码编写量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 defTabSz="1450975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响应式界面编写效果，便于及时调整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Text Box 10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62FB1280-0C13-4096-CDA8-D63AC7EE7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014" y="1629274"/>
            <a:ext cx="3454176" cy="9821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Django</a:t>
            </a:r>
          </a:p>
          <a:p>
            <a:pPr algn="ctr" defTabSz="1450975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框架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6E62F8-A131-4E10-D9CC-48A5669F14AE}"/>
              </a:ext>
            </a:extLst>
          </p:cNvPr>
          <p:cNvSpPr txBox="1"/>
          <p:nvPr/>
        </p:nvSpPr>
        <p:spPr bwMode="auto">
          <a:xfrm>
            <a:off x="4123578" y="306805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前后端分离</a:t>
            </a:r>
          </a:p>
        </p:txBody>
      </p:sp>
      <p:pic>
        <p:nvPicPr>
          <p:cNvPr id="1026" name="Picture 2" descr="“python django”的图片搜索结果">
            <a:extLst>
              <a:ext uri="{FF2B5EF4-FFF2-40B4-BE49-F238E27FC236}">
                <a16:creationId xmlns:a16="http://schemas.microsoft.com/office/drawing/2014/main" id="{32F4DA60-00D3-03CC-56A7-E3E4D278A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623" y="1474078"/>
            <a:ext cx="2701207" cy="13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as an enterprise solution | Apps &amp; Platforms">
            <a:extLst>
              <a:ext uri="{FF2B5EF4-FFF2-40B4-BE49-F238E27FC236}">
                <a16:creationId xmlns:a16="http://schemas.microsoft.com/office/drawing/2014/main" id="{CA3D3BC9-2504-98A8-8490-9051DDE0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8" y="1474078"/>
            <a:ext cx="2251006" cy="13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A42023F-0B54-C315-1AE4-BFD87751C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0" y="4033319"/>
            <a:ext cx="2723102" cy="1072087"/>
          </a:xfrm>
          <a:prstGeom prst="rect">
            <a:avLst/>
          </a:prstGeom>
        </p:spPr>
      </p:pic>
      <p:sp>
        <p:nvSpPr>
          <p:cNvPr id="29" name="Text Box 10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24AA77A4-C0CA-F9A1-AAF3-099BC1B6D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824" y="4033319"/>
            <a:ext cx="3454176" cy="13029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Vant 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组件库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 defTabSz="1450975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轻量、可靠的移动端组件库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 defTabSz="1450975">
              <a:lnSpc>
                <a:spcPct val="150000"/>
              </a:lnSpc>
            </a:pPr>
            <a:endParaRPr lang="en-US" altLang="zh-CN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032" name="Picture 8" descr="Download MySQL Logo in SVG Vector or PNG File Format - Logo.wine">
            <a:extLst>
              <a:ext uri="{FF2B5EF4-FFF2-40B4-BE49-F238E27FC236}">
                <a16:creationId xmlns:a16="http://schemas.microsoft.com/office/drawing/2014/main" id="{067FE43D-9E09-EC84-2F33-4DC5FFC44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42" y="3668959"/>
            <a:ext cx="2701208" cy="18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10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1534FB95-1EA9-CFAF-84C2-C4506C75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1652" y="4033319"/>
            <a:ext cx="3164301" cy="25494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975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PyMySQL</a:t>
            </a:r>
          </a:p>
          <a:p>
            <a:pPr algn="ctr" defTabSz="145097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结合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ctr" defTabSz="1450975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保留了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的高效查询算法以及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面向对象，可移植性高等优点</a:t>
            </a:r>
          </a:p>
          <a:p>
            <a:pPr algn="ctr" defTabSz="1450975">
              <a:lnSpc>
                <a:spcPct val="150000"/>
              </a:lnSpc>
            </a:pPr>
            <a:endParaRPr lang="en-US" altLang="zh-CN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D6BB5E-441B-1A7F-E365-2D20C399640D}"/>
              </a:ext>
            </a:extLst>
          </p:cNvPr>
          <p:cNvSpPr txBox="1"/>
          <p:nvPr/>
        </p:nvSpPr>
        <p:spPr bwMode="auto">
          <a:xfrm>
            <a:off x="4508301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算法设计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EED135-6C9F-1FE7-40D3-C1AA2274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25" y="2394980"/>
            <a:ext cx="3784402" cy="88643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CDDEC7-77AD-BB36-E3CE-4CA0D08A78D2}"/>
              </a:ext>
            </a:extLst>
          </p:cNvPr>
          <p:cNvGrpSpPr/>
          <p:nvPr/>
        </p:nvGrpSpPr>
        <p:grpSpPr>
          <a:xfrm>
            <a:off x="7011172" y="2238033"/>
            <a:ext cx="4514520" cy="1200329"/>
            <a:chOff x="6926111" y="4901876"/>
            <a:chExt cx="4751814" cy="1230244"/>
          </a:xfrm>
        </p:grpSpPr>
        <p:pic>
          <p:nvPicPr>
            <p:cNvPr id="4098" name="Picture 2" descr="Microsoft – Logos Download">
              <a:extLst>
                <a:ext uri="{FF2B5EF4-FFF2-40B4-BE49-F238E27FC236}">
                  <a16:creationId xmlns:a16="http://schemas.microsoft.com/office/drawing/2014/main" id="{8C5B4281-307A-8C80-D4DA-6826AFD5E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111" y="5162931"/>
              <a:ext cx="3262432" cy="696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0303A2C-2499-264A-710D-7AF31570B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7681" y="4901876"/>
              <a:ext cx="1230244" cy="1230244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5106725-6936-6729-7B72-38204B72DE00}"/>
              </a:ext>
            </a:extLst>
          </p:cNvPr>
          <p:cNvSpPr txBox="1"/>
          <p:nvPr/>
        </p:nvSpPr>
        <p:spPr>
          <a:xfrm>
            <a:off x="999460" y="3652181"/>
            <a:ext cx="45758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图像人脸识别</a:t>
            </a:r>
            <a:r>
              <a:rPr lang="en-US" altLang="zh-CN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: </a:t>
            </a:r>
          </a:p>
          <a:p>
            <a:pPr algn="ctr"/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接入</a:t>
            </a:r>
            <a:r>
              <a:rPr lang="en-US" altLang="zh-CN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Face++</a:t>
            </a:r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API</a:t>
            </a:r>
          </a:p>
          <a:p>
            <a:pPr algn="ctr"/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识别成功率极高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AFB6D9-D1BE-D758-9B61-475D00712A2C}"/>
              </a:ext>
            </a:extLst>
          </p:cNvPr>
          <p:cNvSpPr txBox="1"/>
          <p:nvPr/>
        </p:nvSpPr>
        <p:spPr>
          <a:xfrm>
            <a:off x="6841052" y="3652181"/>
            <a:ext cx="42912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文本语音转换</a:t>
            </a:r>
            <a:r>
              <a:rPr lang="en-US" altLang="zh-CN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: </a:t>
            </a:r>
          </a:p>
          <a:p>
            <a:pPr algn="ctr"/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接入微软</a:t>
            </a:r>
            <a:r>
              <a:rPr lang="en-US" altLang="zh-CN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Azura</a:t>
            </a:r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 </a:t>
            </a:r>
            <a:r>
              <a:rPr lang="en-US" altLang="zh-CN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API</a:t>
            </a:r>
          </a:p>
          <a:p>
            <a:pPr algn="ctr"/>
            <a:r>
              <a:rPr lang="zh-CN" altLang="en-US" sz="28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拥有多种语音风格</a:t>
            </a:r>
          </a:p>
        </p:txBody>
      </p:sp>
      <p:sp>
        <p:nvSpPr>
          <p:cNvPr id="23" name="加号 22">
            <a:extLst>
              <a:ext uri="{FF2B5EF4-FFF2-40B4-BE49-F238E27FC236}">
                <a16:creationId xmlns:a16="http://schemas.microsoft.com/office/drawing/2014/main" id="{8B557681-A6A5-B4C7-B93F-AB4FDCF7770F}"/>
              </a:ext>
            </a:extLst>
          </p:cNvPr>
          <p:cNvSpPr/>
          <p:nvPr/>
        </p:nvSpPr>
        <p:spPr>
          <a:xfrm>
            <a:off x="5590953" y="2335861"/>
            <a:ext cx="1010093" cy="1004674"/>
          </a:xfrm>
          <a:prstGeom prst="mathPlus">
            <a:avLst/>
          </a:prstGeom>
          <a:solidFill>
            <a:srgbClr val="FAE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22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FA6449-4D4F-F3BD-F0B6-B093E11EF661}"/>
              </a:ext>
            </a:extLst>
          </p:cNvPr>
          <p:cNvSpPr txBox="1"/>
          <p:nvPr/>
        </p:nvSpPr>
        <p:spPr bwMode="auto">
          <a:xfrm>
            <a:off x="4508302" y="306805"/>
            <a:ext cx="326243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开发记录</a:t>
            </a:r>
          </a:p>
        </p:txBody>
      </p:sp>
      <p:cxnSp>
        <p:nvCxnSpPr>
          <p:cNvPr id="3" name="直接连接符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5A987852-2BA5-6D03-F52F-C9BE1F15757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322468"/>
            <a:ext cx="43519" cy="5535533"/>
          </a:xfrm>
          <a:prstGeom prst="line">
            <a:avLst/>
          </a:prstGeom>
          <a:ln>
            <a:gradFill>
              <a:gsLst>
                <a:gs pos="0">
                  <a:srgbClr val="FEEBC5"/>
                </a:gs>
                <a:gs pos="100000">
                  <a:srgbClr val="9A6B4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142B11F-B920-6C41-ABFB-D9B9DDC2068C}"/>
              </a:ext>
            </a:extLst>
          </p:cNvPr>
          <p:cNvSpPr txBox="1"/>
          <p:nvPr/>
        </p:nvSpPr>
        <p:spPr>
          <a:xfrm>
            <a:off x="2440693" y="934628"/>
            <a:ext cx="115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前端</a:t>
            </a:r>
            <a:endParaRPr lang="en-US" altLang="zh-CN" sz="32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  <a:p>
            <a:endParaRPr lang="zh-CN" altLang="en-US" sz="24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D885B4-3B76-F697-9E12-A33071DAC429}"/>
              </a:ext>
            </a:extLst>
          </p:cNvPr>
          <p:cNvSpPr txBox="1"/>
          <p:nvPr/>
        </p:nvSpPr>
        <p:spPr>
          <a:xfrm>
            <a:off x="8636348" y="934628"/>
            <a:ext cx="1171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a typeface="幼圆" panose="02010509060101010101" pitchFamily="49" charset="-122"/>
              </a:rPr>
              <a:t>后端</a:t>
            </a:r>
            <a:endParaRPr lang="en-US" altLang="zh-CN" sz="32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  <a:p>
            <a:endParaRPr lang="zh-CN" altLang="en-US" sz="2400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a typeface="幼圆" panose="020105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069D8B-789E-E2B7-A85D-2658B703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89" y="2091343"/>
            <a:ext cx="5371895" cy="3354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50E446-F49E-CB2E-3550-C06CECDC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4" y="2091343"/>
            <a:ext cx="5371896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DEB425-66FB-2E4A-5149-35EF88FABD63}"/>
              </a:ext>
            </a:extLst>
          </p:cNvPr>
          <p:cNvSpPr txBox="1"/>
          <p:nvPr/>
        </p:nvSpPr>
        <p:spPr bwMode="auto">
          <a:xfrm>
            <a:off x="4508305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团队分工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792CFB-ADA1-8F29-36E3-3F5B2F132CB0}"/>
              </a:ext>
            </a:extLst>
          </p:cNvPr>
          <p:cNvSpPr/>
          <p:nvPr/>
        </p:nvSpPr>
        <p:spPr>
          <a:xfrm>
            <a:off x="3810000" y="2515235"/>
            <a:ext cx="1380490" cy="1315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63B0DC-E139-0366-B493-CD0CCA507C91}"/>
              </a:ext>
            </a:extLst>
          </p:cNvPr>
          <p:cNvSpPr/>
          <p:nvPr/>
        </p:nvSpPr>
        <p:spPr>
          <a:xfrm>
            <a:off x="4079240" y="2870835"/>
            <a:ext cx="842010" cy="603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2C7ED8-8B3D-8F83-C8DD-3336A1160798}"/>
              </a:ext>
            </a:extLst>
          </p:cNvPr>
          <p:cNvSpPr/>
          <p:nvPr/>
        </p:nvSpPr>
        <p:spPr>
          <a:xfrm>
            <a:off x="4166235" y="2962910"/>
            <a:ext cx="668655" cy="419735"/>
          </a:xfrm>
          <a:prstGeom prst="rect">
            <a:avLst/>
          </a:prstGeom>
          <a:solidFill>
            <a:srgbClr val="70B7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9FFE539-BB90-8F18-224D-B3214F842FAF}"/>
              </a:ext>
            </a:extLst>
          </p:cNvPr>
          <p:cNvSpPr/>
          <p:nvPr/>
        </p:nvSpPr>
        <p:spPr>
          <a:xfrm>
            <a:off x="4010025" y="3474085"/>
            <a:ext cx="1007110" cy="863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BC81913-94CF-77E4-D61A-7C7E260810B0}"/>
              </a:ext>
            </a:extLst>
          </p:cNvPr>
          <p:cNvSpPr/>
          <p:nvPr/>
        </p:nvSpPr>
        <p:spPr>
          <a:xfrm>
            <a:off x="6574790" y="2479040"/>
            <a:ext cx="1520190" cy="14122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9BE1E6-11BF-441C-3804-B1FBB053ED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18630" y="2792095"/>
            <a:ext cx="1031875" cy="786130"/>
          </a:xfrm>
          <a:prstGeom prst="rect">
            <a:avLst/>
          </a:prstGeom>
        </p:spPr>
      </p:pic>
      <p:sp>
        <p:nvSpPr>
          <p:cNvPr id="9" name="左右箭头 8">
            <a:extLst>
              <a:ext uri="{FF2B5EF4-FFF2-40B4-BE49-F238E27FC236}">
                <a16:creationId xmlns:a16="http://schemas.microsoft.com/office/drawing/2014/main" id="{8D6BC1F8-A964-34A0-2DDE-946AFACEFC24}"/>
              </a:ext>
            </a:extLst>
          </p:cNvPr>
          <p:cNvSpPr/>
          <p:nvPr/>
        </p:nvSpPr>
        <p:spPr>
          <a:xfrm>
            <a:off x="5203825" y="3032125"/>
            <a:ext cx="1360170" cy="280670"/>
          </a:xfrm>
          <a:prstGeom prst="leftRightArrow">
            <a:avLst/>
          </a:prstGeom>
          <a:solidFill>
            <a:srgbClr val="FAE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BCB2AE-27E1-5BBE-28CE-79BDE8D9335C}"/>
              </a:ext>
            </a:extLst>
          </p:cNvPr>
          <p:cNvSpPr txBox="1"/>
          <p:nvPr/>
        </p:nvSpPr>
        <p:spPr>
          <a:xfrm>
            <a:off x="3080385" y="2032000"/>
            <a:ext cx="356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前端开发团队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040076-6B28-910C-B358-CB3DE50D102C}"/>
              </a:ext>
            </a:extLst>
          </p:cNvPr>
          <p:cNvSpPr txBox="1"/>
          <p:nvPr/>
        </p:nvSpPr>
        <p:spPr>
          <a:xfrm>
            <a:off x="8331200" y="1934845"/>
            <a:ext cx="356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后端开发团队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4EE0065-6429-4C42-A993-8A1953EC60D5}"/>
              </a:ext>
            </a:extLst>
          </p:cNvPr>
          <p:cNvSpPr/>
          <p:nvPr/>
        </p:nvSpPr>
        <p:spPr>
          <a:xfrm>
            <a:off x="796290" y="2377440"/>
            <a:ext cx="2092325" cy="1201420"/>
          </a:xfrm>
          <a:prstGeom prst="roundRect">
            <a:avLst/>
          </a:prstGeom>
          <a:solidFill>
            <a:srgbClr val="70B7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chemeClr val="bg1"/>
                </a:solidFill>
              </a:rPr>
              <a:t>李科翰、李文豪、任齐轩、王星然、王映淞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A89199-6241-45DB-0283-6C4E956F89C7}"/>
              </a:ext>
            </a:extLst>
          </p:cNvPr>
          <p:cNvSpPr/>
          <p:nvPr/>
        </p:nvSpPr>
        <p:spPr>
          <a:xfrm>
            <a:off x="8923655" y="2636520"/>
            <a:ext cx="2005965" cy="902970"/>
          </a:xfrm>
          <a:prstGeom prst="roundRect">
            <a:avLst/>
          </a:prstGeom>
          <a:solidFill>
            <a:srgbClr val="70B7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b="1">
                <a:solidFill>
                  <a:schemeClr val="bg1"/>
                </a:solidFill>
              </a:rPr>
              <a:t>褚效东、胡哲诚、欧宏骏</a:t>
            </a: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93ECC721-DD7B-2361-FC77-F0D6016A9B0A}"/>
              </a:ext>
            </a:extLst>
          </p:cNvPr>
          <p:cNvSpPr/>
          <p:nvPr/>
        </p:nvSpPr>
        <p:spPr>
          <a:xfrm>
            <a:off x="4508500" y="4241800"/>
            <a:ext cx="2523490" cy="1492885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/>
              <a:t>PM</a:t>
            </a:r>
            <a:r>
              <a:rPr lang="zh-CN" altLang="en-US" sz="2000" b="1"/>
              <a:t>：任齐轩</a:t>
            </a:r>
          </a:p>
          <a:p>
            <a:pPr algn="ctr"/>
            <a:r>
              <a:rPr lang="en-US" altLang="zh-CN" sz="2000" b="1"/>
              <a:t>SM</a:t>
            </a:r>
            <a:r>
              <a:rPr lang="zh-CN" altLang="en-US" sz="2000" b="1"/>
              <a:t>：李科翰</a:t>
            </a:r>
          </a:p>
          <a:p>
            <a:pPr algn="ctr"/>
            <a:r>
              <a:rPr lang="en-US" altLang="zh-CN" sz="2000" b="1"/>
              <a:t>QA</a:t>
            </a:r>
            <a:r>
              <a:rPr lang="zh-CN" altLang="en-US" sz="2000" b="1"/>
              <a:t>：王星然</a:t>
            </a:r>
          </a:p>
        </p:txBody>
      </p:sp>
    </p:spTree>
    <p:extLst>
      <p:ext uri="{BB962C8B-B14F-4D97-AF65-F5344CB8AC3E}">
        <p14:creationId xmlns:p14="http://schemas.microsoft.com/office/powerpoint/2010/main" val="210509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99C781C-F7A8-EA65-F1D6-C59D1B03B925}"/>
              </a:ext>
            </a:extLst>
          </p:cNvPr>
          <p:cNvSpPr/>
          <p:nvPr/>
        </p:nvSpPr>
        <p:spPr>
          <a:xfrm>
            <a:off x="-19873" y="3879990"/>
            <a:ext cx="12231745" cy="29883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69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4902E1-FBF5-0C7C-A3D0-BF002CE99C97}"/>
              </a:ext>
            </a:extLst>
          </p:cNvPr>
          <p:cNvSpPr txBox="1"/>
          <p:nvPr/>
        </p:nvSpPr>
        <p:spPr>
          <a:xfrm>
            <a:off x="4337417" y="4343974"/>
            <a:ext cx="7827784" cy="152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</a:rPr>
              <a:t>Vorum</a:t>
            </a:r>
            <a:r>
              <a:rPr kumimoji="1" lang="en-US" altLang="zh-CN" sz="3906" dirty="0">
                <a:solidFill>
                  <a:schemeClr val="bg1"/>
                </a:solidFill>
              </a:rPr>
              <a:t> = </a:t>
            </a:r>
            <a:r>
              <a:rPr kumimoji="1" lang="en-US" altLang="zh-CN" sz="4800" b="1" dirty="0">
                <a:solidFill>
                  <a:schemeClr val="bg1"/>
                </a:solidFill>
              </a:rPr>
              <a:t>Vo</a:t>
            </a:r>
            <a:r>
              <a:rPr kumimoji="1" lang="en-US" altLang="zh-CN" sz="4800" dirty="0">
                <a:solidFill>
                  <a:schemeClr val="bg1">
                    <a:lumMod val="65000"/>
                  </a:schemeClr>
                </a:solidFill>
              </a:rPr>
              <a:t>cal</a:t>
            </a:r>
            <a:r>
              <a:rPr kumimoji="1" lang="zh-CN" altLang="en-US" sz="40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+ </a:t>
            </a:r>
            <a:r>
              <a:rPr kumimoji="1" lang="en-US" altLang="zh-CN" sz="4800" dirty="0">
                <a:solidFill>
                  <a:schemeClr val="bg1">
                    <a:lumMod val="65000"/>
                  </a:schemeClr>
                </a:solidFill>
              </a:rPr>
              <a:t>Fo</a:t>
            </a:r>
            <a:r>
              <a:rPr kumimoji="1" lang="en-US" altLang="zh-CN" sz="4800" b="1" dirty="0">
                <a:solidFill>
                  <a:schemeClr val="bg1"/>
                </a:solidFill>
              </a:rPr>
              <a:t>rum</a:t>
            </a:r>
            <a:r>
              <a:rPr kumimoji="1" lang="en-US" altLang="zh-CN" sz="4800" dirty="0">
                <a:solidFill>
                  <a:schemeClr val="bg1"/>
                </a:solidFill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</a:rPr>
              <a:t>      </a:t>
            </a:r>
            <a:endParaRPr kumimoji="1" lang="en-US" altLang="zh-CN" sz="3906" dirty="0">
              <a:solidFill>
                <a:schemeClr val="bg1"/>
              </a:solidFill>
            </a:endParaRPr>
          </a:p>
          <a:p>
            <a:r>
              <a:rPr kumimoji="1" lang="zh-CN" altLang="en-US" sz="3906" dirty="0">
                <a:solidFill>
                  <a:schemeClr val="bg1"/>
                </a:solidFill>
              </a:rPr>
              <a:t>                  </a:t>
            </a:r>
            <a:r>
              <a:rPr kumimoji="1" lang="en-US" altLang="zh-CN" sz="3906" dirty="0">
                <a:solidFill>
                  <a:schemeClr val="bg1"/>
                </a:solidFill>
              </a:rPr>
              <a:t>    </a:t>
            </a:r>
            <a:r>
              <a:rPr kumimoji="1" lang="zh-CN" altLang="en-US" sz="3385" dirty="0">
                <a:solidFill>
                  <a:schemeClr val="bg1"/>
                </a:solidFill>
              </a:rPr>
              <a:t>语音</a:t>
            </a:r>
            <a:r>
              <a:rPr kumimoji="1" lang="zh-CN" altLang="en-US" sz="3906" dirty="0">
                <a:solidFill>
                  <a:schemeClr val="bg1"/>
                </a:solidFill>
              </a:rPr>
              <a:t>       </a:t>
            </a:r>
            <a:r>
              <a:rPr kumimoji="1" lang="en-US" altLang="zh-CN" sz="3906" dirty="0">
                <a:solidFill>
                  <a:schemeClr val="bg1"/>
                </a:solidFill>
              </a:rPr>
              <a:t>   </a:t>
            </a:r>
            <a:r>
              <a:rPr kumimoji="1" lang="zh-CN" altLang="en-US" sz="3385" dirty="0">
                <a:solidFill>
                  <a:schemeClr val="bg1"/>
                </a:solidFill>
              </a:rPr>
              <a:t>论坛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88D4F9-4765-4E1E-B1FD-6DC24FE44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03" y="4098624"/>
            <a:ext cx="1997339" cy="20150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8D4253-5DB6-DF5E-1D41-BF64A297D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1757" cy="38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7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83139E5-3704-FC6E-A41D-4591920BA0CC}"/>
              </a:ext>
            </a:extLst>
          </p:cNvPr>
          <p:cNvGrpSpPr/>
          <p:nvPr/>
        </p:nvGrpSpPr>
        <p:grpSpPr>
          <a:xfrm>
            <a:off x="2119775" y="1322468"/>
            <a:ext cx="7873058" cy="2331542"/>
            <a:chOff x="1293330" y="2264402"/>
            <a:chExt cx="9555972" cy="2829923"/>
          </a:xfrm>
        </p:grpSpPr>
        <p:sp>
          <p:nvSpPr>
            <p:cNvPr id="2" name="Oval 27">
              <a:extLst>
                <a:ext uri="{FF2B5EF4-FFF2-40B4-BE49-F238E27FC236}">
                  <a16:creationId xmlns:a16="http://schemas.microsoft.com/office/drawing/2014/main" id="{E4405E9B-2F84-292B-1A0E-B78424078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20" y="2264402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" name="Oval 29">
              <a:extLst>
                <a:ext uri="{FF2B5EF4-FFF2-40B4-BE49-F238E27FC236}">
                  <a16:creationId xmlns:a16="http://schemas.microsoft.com/office/drawing/2014/main" id="{1B625278-FE22-F4EC-1B62-8079FDBA7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523" y="2264402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4" name="Oval 30">
              <a:extLst>
                <a:ext uri="{FF2B5EF4-FFF2-40B4-BE49-F238E27FC236}">
                  <a16:creationId xmlns:a16="http://schemas.microsoft.com/office/drawing/2014/main" id="{25099E15-6B81-0EC0-CB0A-BC7A3EC50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749" y="2308665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5" name="Oval 31">
              <a:extLst>
                <a:ext uri="{FF2B5EF4-FFF2-40B4-BE49-F238E27FC236}">
                  <a16:creationId xmlns:a16="http://schemas.microsoft.com/office/drawing/2014/main" id="{06463678-B2CF-4130-7155-F8E70516B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0168" y="2277788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8714402-FA17-0951-EFBB-37638D8C456B}"/>
                </a:ext>
              </a:extLst>
            </p:cNvPr>
            <p:cNvSpPr txBox="1"/>
            <p:nvPr/>
          </p:nvSpPr>
          <p:spPr>
            <a:xfrm>
              <a:off x="1293330" y="4480631"/>
              <a:ext cx="2218055" cy="61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前后端开发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3084C17-531D-8E1E-3B93-889227736481}"/>
                </a:ext>
              </a:extLst>
            </p:cNvPr>
            <p:cNvSpPr txBox="1"/>
            <p:nvPr/>
          </p:nvSpPr>
          <p:spPr>
            <a:xfrm>
              <a:off x="1377150" y="3950579"/>
              <a:ext cx="205041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王星然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542FE5-C008-CCA0-99BD-4E9C7B30ED40}"/>
                </a:ext>
              </a:extLst>
            </p:cNvPr>
            <p:cNvSpPr txBox="1"/>
            <p:nvPr/>
          </p:nvSpPr>
          <p:spPr>
            <a:xfrm>
              <a:off x="3675978" y="4450783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Logo设计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0B8E15C-90A6-B9E1-F5D6-04EE9EF19D55}"/>
                </a:ext>
              </a:extLst>
            </p:cNvPr>
            <p:cNvSpPr txBox="1"/>
            <p:nvPr/>
          </p:nvSpPr>
          <p:spPr>
            <a:xfrm>
              <a:off x="3759799" y="3950578"/>
              <a:ext cx="205041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胡哲诚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1A029C6-C781-743C-0BAB-0485D2CDFE51}"/>
                </a:ext>
              </a:extLst>
            </p:cNvPr>
            <p:cNvSpPr txBox="1"/>
            <p:nvPr/>
          </p:nvSpPr>
          <p:spPr>
            <a:xfrm>
              <a:off x="6214990" y="4479348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数据库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2CEBB2-17DB-099B-9BE0-FEEC6C5ACD21}"/>
                </a:ext>
              </a:extLst>
            </p:cNvPr>
            <p:cNvSpPr txBox="1"/>
            <p:nvPr/>
          </p:nvSpPr>
          <p:spPr>
            <a:xfrm>
              <a:off x="6298811" y="3950578"/>
              <a:ext cx="205041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欧宏骏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DB720CB-A38B-3DC2-308C-E72866175783}"/>
                </a:ext>
              </a:extLst>
            </p:cNvPr>
            <p:cNvSpPr txBox="1"/>
            <p:nvPr/>
          </p:nvSpPr>
          <p:spPr>
            <a:xfrm>
              <a:off x="8631247" y="4450782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数据库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AD5F2FA-960F-45D5-7505-EE469F552116}"/>
                </a:ext>
              </a:extLst>
            </p:cNvPr>
            <p:cNvSpPr txBox="1"/>
            <p:nvPr/>
          </p:nvSpPr>
          <p:spPr>
            <a:xfrm>
              <a:off x="8631247" y="3948535"/>
              <a:ext cx="20504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褚效东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F08FFCB-56A6-7F1A-445E-9718D300B9C3}"/>
              </a:ext>
            </a:extLst>
          </p:cNvPr>
          <p:cNvSpPr txBox="1"/>
          <p:nvPr/>
        </p:nvSpPr>
        <p:spPr bwMode="auto">
          <a:xfrm>
            <a:off x="4508305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团队分工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91304E-21B4-E30B-5AD3-78BE2688C3D4}"/>
              </a:ext>
            </a:extLst>
          </p:cNvPr>
          <p:cNvGrpSpPr/>
          <p:nvPr/>
        </p:nvGrpSpPr>
        <p:grpSpPr>
          <a:xfrm>
            <a:off x="2159471" y="3767634"/>
            <a:ext cx="7873058" cy="2331542"/>
            <a:chOff x="1293330" y="2264402"/>
            <a:chExt cx="9555972" cy="2829923"/>
          </a:xfrm>
        </p:grpSpPr>
        <p:sp>
          <p:nvSpPr>
            <p:cNvPr id="34" name="Oval 27">
              <a:extLst>
                <a:ext uri="{FF2B5EF4-FFF2-40B4-BE49-F238E27FC236}">
                  <a16:creationId xmlns:a16="http://schemas.microsoft.com/office/drawing/2014/main" id="{B7B46B8A-CA00-36AA-3B57-7F8F32197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20" y="2264402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5" name="Oval 29">
              <a:extLst>
                <a:ext uri="{FF2B5EF4-FFF2-40B4-BE49-F238E27FC236}">
                  <a16:creationId xmlns:a16="http://schemas.microsoft.com/office/drawing/2014/main" id="{53233CE6-3FD1-68DE-8D16-34012FA93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6523" y="2264402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6" name="Oval 30">
              <a:extLst>
                <a:ext uri="{FF2B5EF4-FFF2-40B4-BE49-F238E27FC236}">
                  <a16:creationId xmlns:a16="http://schemas.microsoft.com/office/drawing/2014/main" id="{1939E5BE-27F2-8DD9-956F-A037498B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7749" y="2308665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7" name="Oval 31">
              <a:extLst>
                <a:ext uri="{FF2B5EF4-FFF2-40B4-BE49-F238E27FC236}">
                  <a16:creationId xmlns:a16="http://schemas.microsoft.com/office/drawing/2014/main" id="{F36D7AC9-6024-1C11-BC7C-7DAB0FD35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0168" y="2277788"/>
              <a:ext cx="1552575" cy="1550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B7F7E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56D73C1-9D34-030C-1FC2-8022BB84973F}"/>
                </a:ext>
              </a:extLst>
            </p:cNvPr>
            <p:cNvSpPr txBox="1"/>
            <p:nvPr/>
          </p:nvSpPr>
          <p:spPr>
            <a:xfrm>
              <a:off x="1293330" y="4480631"/>
              <a:ext cx="2218055" cy="613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前后端开发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  <a:p>
              <a:pPr algn="ctr">
                <a:lnSpc>
                  <a:spcPct val="150000"/>
                </a:lnSpc>
              </a:pP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5B076A3-E13B-1D94-9DCC-E24552D87B7A}"/>
                </a:ext>
              </a:extLst>
            </p:cNvPr>
            <p:cNvSpPr txBox="1"/>
            <p:nvPr/>
          </p:nvSpPr>
          <p:spPr>
            <a:xfrm>
              <a:off x="1377150" y="3950578"/>
              <a:ext cx="2050415" cy="56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李科翰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E703C2F-0DB4-281D-6580-547C489F85E2}"/>
                </a:ext>
              </a:extLst>
            </p:cNvPr>
            <p:cNvSpPr txBox="1"/>
            <p:nvPr/>
          </p:nvSpPr>
          <p:spPr>
            <a:xfrm>
              <a:off x="3675978" y="4450783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Logo设计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BC8EC2A-495B-6DF7-06A8-A4A019FD455B}"/>
                </a:ext>
              </a:extLst>
            </p:cNvPr>
            <p:cNvSpPr txBox="1"/>
            <p:nvPr/>
          </p:nvSpPr>
          <p:spPr>
            <a:xfrm>
              <a:off x="3759799" y="3950578"/>
              <a:ext cx="205041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胡哲诚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1129C92-8CC4-EAFE-15C6-776BE912C9C5}"/>
                </a:ext>
              </a:extLst>
            </p:cNvPr>
            <p:cNvSpPr txBox="1"/>
            <p:nvPr/>
          </p:nvSpPr>
          <p:spPr>
            <a:xfrm>
              <a:off x="6214990" y="4479348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数据库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CBB8EDA-04B3-E8ED-2B49-B9694FC71822}"/>
                </a:ext>
              </a:extLst>
            </p:cNvPr>
            <p:cNvSpPr txBox="1"/>
            <p:nvPr/>
          </p:nvSpPr>
          <p:spPr>
            <a:xfrm>
              <a:off x="6298811" y="3950578"/>
              <a:ext cx="205041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欧宏骏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7439796-4BA2-E46F-9CEF-DA684197CD3A}"/>
                </a:ext>
              </a:extLst>
            </p:cNvPr>
            <p:cNvSpPr txBox="1"/>
            <p:nvPr/>
          </p:nvSpPr>
          <p:spPr>
            <a:xfrm>
              <a:off x="8631247" y="4450782"/>
              <a:ext cx="2218055" cy="336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 err="1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后端开发</a:t>
              </a:r>
              <a:r>
                <a:rPr lang="zh-CN" altLang="en-US" sz="12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 数据库</a:t>
              </a:r>
              <a:endParaRPr lang="en-US" sz="12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5B505B8-A3E9-DB0F-A85F-8D910823E483}"/>
                </a:ext>
              </a:extLst>
            </p:cNvPr>
            <p:cNvSpPr txBox="1"/>
            <p:nvPr/>
          </p:nvSpPr>
          <p:spPr>
            <a:xfrm>
              <a:off x="8631247" y="3948535"/>
              <a:ext cx="205041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E84C53"/>
                  </a:solidFill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rPr>
                <a:t>褚效东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27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>
            <a:extLst>
              <a:ext uri="{FF2B5EF4-FFF2-40B4-BE49-F238E27FC236}">
                <a16:creationId xmlns:a16="http://schemas.microsoft.com/office/drawing/2014/main" id="{D5BE4322-5CEF-D9BA-4F47-6578FF3EB957}"/>
              </a:ext>
            </a:extLst>
          </p:cNvPr>
          <p:cNvSpPr/>
          <p:nvPr/>
        </p:nvSpPr>
        <p:spPr>
          <a:xfrm>
            <a:off x="3300771" y="1990691"/>
            <a:ext cx="5590458" cy="5590458"/>
          </a:xfrm>
          <a:prstGeom prst="blockArc">
            <a:avLst>
              <a:gd name="adj1" fmla="val 10800000"/>
              <a:gd name="adj2" fmla="val 19110"/>
              <a:gd name="adj3" fmla="val 12171"/>
            </a:avLst>
          </a:prstGeom>
          <a:gradFill flip="none" rotWithShape="1">
            <a:gsLst>
              <a:gs pos="54000">
                <a:srgbClr val="E3E3E3"/>
              </a:gs>
              <a:gs pos="0">
                <a:srgbClr val="F4F4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B4D133-FB0F-C362-895E-A43288C19681}"/>
              </a:ext>
            </a:extLst>
          </p:cNvPr>
          <p:cNvSpPr/>
          <p:nvPr/>
        </p:nvSpPr>
        <p:spPr>
          <a:xfrm>
            <a:off x="226060" y="4686300"/>
            <a:ext cx="11551920" cy="1449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ECE93D1-648A-1746-820C-1D2C661FDCAF}"/>
              </a:ext>
            </a:extLst>
          </p:cNvPr>
          <p:cNvGrpSpPr/>
          <p:nvPr/>
        </p:nvGrpSpPr>
        <p:grpSpPr>
          <a:xfrm>
            <a:off x="6691234" y="1869126"/>
            <a:ext cx="3118777" cy="578761"/>
            <a:chOff x="10912" y="3109"/>
            <a:chExt cx="4911" cy="91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E68C60F-F301-2DCD-CD74-B6656B9AB061}"/>
                </a:ext>
              </a:extLst>
            </p:cNvPr>
            <p:cNvSpPr/>
            <p:nvPr/>
          </p:nvSpPr>
          <p:spPr>
            <a:xfrm>
              <a:off x="10912" y="3135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黄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187C576-6F7A-BD34-B930-B2D1E3EC34ED}"/>
                </a:ext>
              </a:extLst>
            </p:cNvPr>
            <p:cNvGrpSpPr/>
            <p:nvPr/>
          </p:nvGrpSpPr>
          <p:grpSpPr>
            <a:xfrm>
              <a:off x="12249" y="3109"/>
              <a:ext cx="3574" cy="911"/>
              <a:chOff x="8340669" y="2445089"/>
              <a:chExt cx="2269272" cy="578761"/>
            </a:xfrm>
          </p:grpSpPr>
          <p:sp>
            <p:nvSpPr>
              <p:cNvPr id="7" name="Title 20">
                <a:extLst>
                  <a:ext uri="{FF2B5EF4-FFF2-40B4-BE49-F238E27FC236}">
                    <a16:creationId xmlns:a16="http://schemas.microsoft.com/office/drawing/2014/main" id="{473E5F4C-9EC5-CDF8-2FE0-D7792A93DE04}"/>
                  </a:ext>
                </a:extLst>
              </p:cNvPr>
              <p:cNvSpPr txBox="1"/>
              <p:nvPr/>
            </p:nvSpPr>
            <p:spPr>
              <a:xfrm>
                <a:off x="8340669" y="2445089"/>
                <a:ext cx="1769217" cy="276860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黄慈航</a:t>
                </a:r>
              </a:p>
            </p:txBody>
          </p:sp>
          <p:sp>
            <p:nvSpPr>
              <p:cNvPr id="8" name="Title 20">
                <a:extLst>
                  <a:ext uri="{FF2B5EF4-FFF2-40B4-BE49-F238E27FC236}">
                    <a16:creationId xmlns:a16="http://schemas.microsoft.com/office/drawing/2014/main" id="{5D2624C9-E02D-A1EC-B566-FBDD8CC40F9D}"/>
                  </a:ext>
                </a:extLst>
              </p:cNvPr>
              <p:cNvSpPr txBox="1"/>
              <p:nvPr/>
            </p:nvSpPr>
            <p:spPr>
              <a:xfrm>
                <a:off x="8351808" y="2672695"/>
                <a:ext cx="2258133" cy="351155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后端：负责百度</a:t>
                </a:r>
                <a:r>
                  <a: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AI</a:t>
                </a: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的</a:t>
                </a:r>
                <a:r>
                  <a: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API</a:t>
                </a: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开发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A386E65-4B1C-15D5-20AE-C848C36990D3}"/>
              </a:ext>
            </a:extLst>
          </p:cNvPr>
          <p:cNvGrpSpPr/>
          <p:nvPr/>
        </p:nvGrpSpPr>
        <p:grpSpPr>
          <a:xfrm>
            <a:off x="7926388" y="2687057"/>
            <a:ext cx="2932026" cy="809840"/>
            <a:chOff x="13030" y="5048"/>
            <a:chExt cx="4617" cy="127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4C5D809-6FFD-2D82-D00A-B54F97C0C657}"/>
                </a:ext>
              </a:extLst>
            </p:cNvPr>
            <p:cNvSpPr/>
            <p:nvPr/>
          </p:nvSpPr>
          <p:spPr>
            <a:xfrm>
              <a:off x="13030" y="5048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陈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2D5612E-F8D2-A60C-4C83-94408C7FA2C1}"/>
                </a:ext>
              </a:extLst>
            </p:cNvPr>
            <p:cNvGrpSpPr/>
            <p:nvPr/>
          </p:nvGrpSpPr>
          <p:grpSpPr>
            <a:xfrm>
              <a:off x="14073" y="5048"/>
              <a:ext cx="3574" cy="1276"/>
              <a:chOff x="8340669" y="2444992"/>
              <a:chExt cx="2269272" cy="810405"/>
            </a:xfrm>
          </p:grpSpPr>
          <p:sp>
            <p:nvSpPr>
              <p:cNvPr id="12" name="Title 20">
                <a:extLst>
                  <a:ext uri="{FF2B5EF4-FFF2-40B4-BE49-F238E27FC236}">
                    <a16:creationId xmlns:a16="http://schemas.microsoft.com/office/drawing/2014/main" id="{F1BCF050-A137-C9E3-B225-951A0BD3B702}"/>
                  </a:ext>
                </a:extLst>
              </p:cNvPr>
              <p:cNvSpPr txBox="1"/>
              <p:nvPr/>
            </p:nvSpPr>
            <p:spPr>
              <a:xfrm>
                <a:off x="8340669" y="2444992"/>
                <a:ext cx="1769217" cy="277053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陈俊尧</a:t>
                </a:r>
              </a:p>
            </p:txBody>
          </p:sp>
          <p:sp>
            <p:nvSpPr>
              <p:cNvPr id="13" name="Title 20">
                <a:extLst>
                  <a:ext uri="{FF2B5EF4-FFF2-40B4-BE49-F238E27FC236}">
                    <a16:creationId xmlns:a16="http://schemas.microsoft.com/office/drawing/2014/main" id="{3B5F0FB7-4D12-CC0C-758B-B91F7F2597F3}"/>
                  </a:ext>
                </a:extLst>
              </p:cNvPr>
              <p:cNvSpPr txBox="1"/>
              <p:nvPr/>
            </p:nvSpPr>
            <p:spPr>
              <a:xfrm>
                <a:off x="8351808" y="2672695"/>
                <a:ext cx="2258133" cy="582702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服务器：负责服务器内容和数据库设计</a:t>
                </a: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0DAEC0-5818-F493-7F1F-E7EE5B3319DC}"/>
              </a:ext>
            </a:extLst>
          </p:cNvPr>
          <p:cNvGrpSpPr/>
          <p:nvPr/>
        </p:nvGrpSpPr>
        <p:grpSpPr>
          <a:xfrm>
            <a:off x="1278647" y="3748799"/>
            <a:ext cx="2518522" cy="677139"/>
            <a:chOff x="2341" y="5048"/>
            <a:chExt cx="3966" cy="106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AAAD368-406C-E8DC-1CEF-A2ACC31AA05D}"/>
                </a:ext>
              </a:extLst>
            </p:cNvPr>
            <p:cNvSpPr/>
            <p:nvPr/>
          </p:nvSpPr>
          <p:spPr>
            <a:xfrm>
              <a:off x="5437" y="5048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刘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2266118-6A7E-B804-F59B-F8888E6FA9A2}"/>
                </a:ext>
              </a:extLst>
            </p:cNvPr>
            <p:cNvGrpSpPr/>
            <p:nvPr/>
          </p:nvGrpSpPr>
          <p:grpSpPr>
            <a:xfrm>
              <a:off x="2341" y="5048"/>
              <a:ext cx="3556" cy="1067"/>
              <a:chOff x="8840724" y="2445014"/>
              <a:chExt cx="2258171" cy="677506"/>
            </a:xfrm>
          </p:grpSpPr>
          <p:sp>
            <p:nvSpPr>
              <p:cNvPr id="17" name="Title 20">
                <a:extLst>
                  <a:ext uri="{FF2B5EF4-FFF2-40B4-BE49-F238E27FC236}">
                    <a16:creationId xmlns:a16="http://schemas.microsoft.com/office/drawing/2014/main" id="{0A64F1A1-39EA-C892-A197-51FCFE0362BF}"/>
                  </a:ext>
                </a:extLst>
              </p:cNvPr>
              <p:cNvSpPr txBox="1"/>
              <p:nvPr/>
            </p:nvSpPr>
            <p:spPr>
              <a:xfrm>
                <a:off x="8840724" y="2445014"/>
                <a:ext cx="1769217" cy="277010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刘淑文</a:t>
                </a:r>
              </a:p>
            </p:txBody>
          </p:sp>
          <p:sp>
            <p:nvSpPr>
              <p:cNvPr id="18" name="Title 20">
                <a:extLst>
                  <a:ext uri="{FF2B5EF4-FFF2-40B4-BE49-F238E27FC236}">
                    <a16:creationId xmlns:a16="http://schemas.microsoft.com/office/drawing/2014/main" id="{D0BB194E-3BC0-9B47-8FBA-CC6F36487689}"/>
                  </a:ext>
                </a:extLst>
              </p:cNvPr>
              <p:cNvSpPr txBox="1"/>
              <p:nvPr/>
            </p:nvSpPr>
            <p:spPr>
              <a:xfrm>
                <a:off x="8840762" y="2771174"/>
                <a:ext cx="2258133" cy="351346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前端：负责前端页面开发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0F4CD2-29A3-2BC9-2601-382D620C9BE5}"/>
              </a:ext>
            </a:extLst>
          </p:cNvPr>
          <p:cNvGrpSpPr/>
          <p:nvPr/>
        </p:nvGrpSpPr>
        <p:grpSpPr>
          <a:xfrm>
            <a:off x="2392248" y="1866010"/>
            <a:ext cx="3208667" cy="578761"/>
            <a:chOff x="3089" y="3090"/>
            <a:chExt cx="5053" cy="91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FE84646-8DBB-2B41-60FD-8F0F5CEBD96D}"/>
                </a:ext>
              </a:extLst>
            </p:cNvPr>
            <p:cNvSpPr/>
            <p:nvPr/>
          </p:nvSpPr>
          <p:spPr>
            <a:xfrm>
              <a:off x="7272" y="3121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李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247D943-D5F0-7DC5-D0D6-3360807F97F6}"/>
                </a:ext>
              </a:extLst>
            </p:cNvPr>
            <p:cNvGrpSpPr/>
            <p:nvPr/>
          </p:nvGrpSpPr>
          <p:grpSpPr>
            <a:xfrm>
              <a:off x="3089" y="3090"/>
              <a:ext cx="3556" cy="911"/>
              <a:chOff x="8483253" y="2445089"/>
              <a:chExt cx="2258133" cy="578761"/>
            </a:xfrm>
          </p:grpSpPr>
          <p:sp>
            <p:nvSpPr>
              <p:cNvPr id="22" name="Title 20">
                <a:extLst>
                  <a:ext uri="{FF2B5EF4-FFF2-40B4-BE49-F238E27FC236}">
                    <a16:creationId xmlns:a16="http://schemas.microsoft.com/office/drawing/2014/main" id="{748402D7-0582-88A3-8099-0EAD664FE295}"/>
                  </a:ext>
                </a:extLst>
              </p:cNvPr>
              <p:cNvSpPr txBox="1"/>
              <p:nvPr/>
            </p:nvSpPr>
            <p:spPr>
              <a:xfrm>
                <a:off x="8913749" y="2445089"/>
                <a:ext cx="1769217" cy="276860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李俊雄</a:t>
                </a:r>
              </a:p>
            </p:txBody>
          </p:sp>
          <p:sp>
            <p:nvSpPr>
              <p:cNvPr id="23" name="Title 20">
                <a:extLst>
                  <a:ext uri="{FF2B5EF4-FFF2-40B4-BE49-F238E27FC236}">
                    <a16:creationId xmlns:a16="http://schemas.microsoft.com/office/drawing/2014/main" id="{06BAF7B4-DBF1-B401-E6C3-B9A0657AAE4C}"/>
                  </a:ext>
                </a:extLst>
              </p:cNvPr>
              <p:cNvSpPr txBox="1"/>
              <p:nvPr/>
            </p:nvSpPr>
            <p:spPr>
              <a:xfrm>
                <a:off x="8483253" y="2672695"/>
                <a:ext cx="2258133" cy="351155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后端：负责程序大部分</a:t>
                </a:r>
                <a:r>
                  <a: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API</a:t>
                </a: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的开发</a:t>
                </a: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603F492-E7B2-ADB5-816E-9ECC1E147C9B}"/>
              </a:ext>
            </a:extLst>
          </p:cNvPr>
          <p:cNvGrpSpPr/>
          <p:nvPr/>
        </p:nvGrpSpPr>
        <p:grpSpPr>
          <a:xfrm>
            <a:off x="7602725" y="5138329"/>
            <a:ext cx="2977966" cy="763616"/>
            <a:chOff x="7602725" y="5138329"/>
            <a:chExt cx="2977966" cy="76361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D76FF3D-3BE4-CBA4-3B4E-9DF06E16ADF9}"/>
                </a:ext>
              </a:extLst>
            </p:cNvPr>
            <p:cNvSpPr/>
            <p:nvPr/>
          </p:nvSpPr>
          <p:spPr>
            <a:xfrm>
              <a:off x="7602725" y="5138329"/>
              <a:ext cx="552450" cy="55245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陈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6C35F5A-E521-1627-856B-C60F112480A2}"/>
                </a:ext>
              </a:extLst>
            </p:cNvPr>
            <p:cNvGrpSpPr/>
            <p:nvPr/>
          </p:nvGrpSpPr>
          <p:grpSpPr>
            <a:xfrm>
              <a:off x="8311419" y="5138398"/>
              <a:ext cx="2269272" cy="763547"/>
              <a:chOff x="8340669" y="2445088"/>
              <a:chExt cx="2269272" cy="763547"/>
            </a:xfrm>
          </p:grpSpPr>
          <p:sp>
            <p:nvSpPr>
              <p:cNvPr id="27" name="Title 20">
                <a:extLst>
                  <a:ext uri="{FF2B5EF4-FFF2-40B4-BE49-F238E27FC236}">
                    <a16:creationId xmlns:a16="http://schemas.microsoft.com/office/drawing/2014/main" id="{A598C6CB-E71F-C35F-2794-1340EC1DFEFF}"/>
                  </a:ext>
                </a:extLst>
              </p:cNvPr>
              <p:cNvSpPr txBox="1"/>
              <p:nvPr/>
            </p:nvSpPr>
            <p:spPr>
              <a:xfrm>
                <a:off x="8340669" y="2445088"/>
                <a:ext cx="1769217" cy="276860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陈宇坤</a:t>
                </a:r>
              </a:p>
            </p:txBody>
          </p:sp>
          <p:sp>
            <p:nvSpPr>
              <p:cNvPr id="28" name="Title 20">
                <a:extLst>
                  <a:ext uri="{FF2B5EF4-FFF2-40B4-BE49-F238E27FC236}">
                    <a16:creationId xmlns:a16="http://schemas.microsoft.com/office/drawing/2014/main" id="{E1D6342C-2570-7364-9DD5-23C90BD0CCD9}"/>
                  </a:ext>
                </a:extLst>
              </p:cNvPr>
              <p:cNvSpPr txBox="1"/>
              <p:nvPr/>
            </p:nvSpPr>
            <p:spPr>
              <a:xfrm>
                <a:off x="8351808" y="2672695"/>
                <a:ext cx="2258133" cy="535940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产品经理：负责产品原型设计和文档工作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1DAD0F7-3DC5-DA3B-695D-75E555B57147}"/>
              </a:ext>
            </a:extLst>
          </p:cNvPr>
          <p:cNvGrpSpPr/>
          <p:nvPr/>
        </p:nvGrpSpPr>
        <p:grpSpPr>
          <a:xfrm>
            <a:off x="1699665" y="5138329"/>
            <a:ext cx="2504385" cy="809957"/>
            <a:chOff x="1699665" y="5138329"/>
            <a:chExt cx="2504385" cy="80995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56A2ACD-F657-1442-9912-547299D89283}"/>
                </a:ext>
              </a:extLst>
            </p:cNvPr>
            <p:cNvSpPr/>
            <p:nvPr/>
          </p:nvSpPr>
          <p:spPr>
            <a:xfrm>
              <a:off x="3651600" y="5138329"/>
              <a:ext cx="552450" cy="55245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李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027FDDA-FA07-9524-C50E-A60AB939E184}"/>
                </a:ext>
              </a:extLst>
            </p:cNvPr>
            <p:cNvGrpSpPr/>
            <p:nvPr/>
          </p:nvGrpSpPr>
          <p:grpSpPr>
            <a:xfrm>
              <a:off x="1699665" y="5138396"/>
              <a:ext cx="2258133" cy="809890"/>
              <a:chOff x="8741698" y="2445086"/>
              <a:chExt cx="2258133" cy="809890"/>
            </a:xfrm>
          </p:grpSpPr>
          <p:sp>
            <p:nvSpPr>
              <p:cNvPr id="32" name="Title 20">
                <a:extLst>
                  <a:ext uri="{FF2B5EF4-FFF2-40B4-BE49-F238E27FC236}">
                    <a16:creationId xmlns:a16="http://schemas.microsoft.com/office/drawing/2014/main" id="{8B943487-2ADD-0C7A-AEED-EE9DAAB794A1}"/>
                  </a:ext>
                </a:extLst>
              </p:cNvPr>
              <p:cNvSpPr txBox="1"/>
              <p:nvPr/>
            </p:nvSpPr>
            <p:spPr>
              <a:xfrm>
                <a:off x="8840724" y="2445086"/>
                <a:ext cx="1769217" cy="276865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李宁远</a:t>
                </a:r>
              </a:p>
            </p:txBody>
          </p:sp>
          <p:sp>
            <p:nvSpPr>
              <p:cNvPr id="33" name="Title 20">
                <a:extLst>
                  <a:ext uri="{FF2B5EF4-FFF2-40B4-BE49-F238E27FC236}">
                    <a16:creationId xmlns:a16="http://schemas.microsoft.com/office/drawing/2014/main" id="{ABBEF229-5799-BBD4-C82F-514F0338C0CA}"/>
                  </a:ext>
                </a:extLst>
              </p:cNvPr>
              <p:cNvSpPr txBox="1"/>
              <p:nvPr/>
            </p:nvSpPr>
            <p:spPr>
              <a:xfrm>
                <a:off x="8741698" y="2672681"/>
                <a:ext cx="2258133" cy="582295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敏捷教练：统筹协调项目开发，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管理项目进程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B2CF17A-1508-A923-163D-B9D854EE8378}"/>
              </a:ext>
            </a:extLst>
          </p:cNvPr>
          <p:cNvGrpSpPr/>
          <p:nvPr/>
        </p:nvGrpSpPr>
        <p:grpSpPr>
          <a:xfrm>
            <a:off x="1831290" y="2687232"/>
            <a:ext cx="2518460" cy="597753"/>
            <a:chOff x="2341" y="5048"/>
            <a:chExt cx="3966" cy="9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667E19E-FA35-EC01-9530-771EB8C67FAB}"/>
                </a:ext>
              </a:extLst>
            </p:cNvPr>
            <p:cNvSpPr/>
            <p:nvPr/>
          </p:nvSpPr>
          <p:spPr>
            <a:xfrm>
              <a:off x="5437" y="5048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杨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4131E0F-54E3-49B9-F3EC-DC1DB2CF39C7}"/>
                </a:ext>
              </a:extLst>
            </p:cNvPr>
            <p:cNvGrpSpPr/>
            <p:nvPr/>
          </p:nvGrpSpPr>
          <p:grpSpPr>
            <a:xfrm>
              <a:off x="2341" y="5048"/>
              <a:ext cx="3737" cy="942"/>
              <a:chOff x="8840724" y="2444997"/>
              <a:chExt cx="2373122" cy="598147"/>
            </a:xfrm>
          </p:grpSpPr>
          <p:sp>
            <p:nvSpPr>
              <p:cNvPr id="37" name="Title 20">
                <a:extLst>
                  <a:ext uri="{FF2B5EF4-FFF2-40B4-BE49-F238E27FC236}">
                    <a16:creationId xmlns:a16="http://schemas.microsoft.com/office/drawing/2014/main" id="{D47DF806-C7E7-3111-D295-DD87CC8DC044}"/>
                  </a:ext>
                </a:extLst>
              </p:cNvPr>
              <p:cNvSpPr txBox="1"/>
              <p:nvPr/>
            </p:nvSpPr>
            <p:spPr>
              <a:xfrm>
                <a:off x="8840724" y="2444997"/>
                <a:ext cx="1769217" cy="277042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r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杨一帆</a:t>
                </a:r>
              </a:p>
            </p:txBody>
          </p:sp>
          <p:sp>
            <p:nvSpPr>
              <p:cNvPr id="38" name="Title 20">
                <a:extLst>
                  <a:ext uri="{FF2B5EF4-FFF2-40B4-BE49-F238E27FC236}">
                    <a16:creationId xmlns:a16="http://schemas.microsoft.com/office/drawing/2014/main" id="{46814D34-60F2-0572-814A-4EFEE9D913E4}"/>
                  </a:ext>
                </a:extLst>
              </p:cNvPr>
              <p:cNvSpPr txBox="1"/>
              <p:nvPr/>
            </p:nvSpPr>
            <p:spPr>
              <a:xfrm>
                <a:off x="8955713" y="2691758"/>
                <a:ext cx="2258133" cy="351386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前端：负责前端页面开发</a:t>
                </a: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B34F01C-EDA9-B33A-E605-A310875AFB64}"/>
              </a:ext>
            </a:extLst>
          </p:cNvPr>
          <p:cNvGrpSpPr/>
          <p:nvPr/>
        </p:nvGrpSpPr>
        <p:grpSpPr>
          <a:xfrm>
            <a:off x="8470265" y="3797858"/>
            <a:ext cx="2931795" cy="809841"/>
            <a:chOff x="13030" y="5048"/>
            <a:chExt cx="4617" cy="1276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7D2DB27-4D79-8F5F-C23B-443A9097C039}"/>
                </a:ext>
              </a:extLst>
            </p:cNvPr>
            <p:cNvSpPr/>
            <p:nvPr/>
          </p:nvSpPr>
          <p:spPr>
            <a:xfrm>
              <a:off x="13030" y="5048"/>
              <a:ext cx="870" cy="870"/>
            </a:xfrm>
            <a:prstGeom prst="ellipse">
              <a:avLst/>
            </a:prstGeom>
            <a:solidFill>
              <a:srgbClr val="276B91"/>
            </a:solidFill>
            <a:ln>
              <a:noFill/>
            </a:ln>
            <a:effectLst>
              <a:outerShdw blurRad="279400" dist="38100" dir="5400000" sx="119000" sy="119000" algn="t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cs typeface="+mn-ea"/>
                  <a:sym typeface="+mn-lt"/>
                </a:rPr>
                <a:t>杨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B43EF94-B45F-95BC-8CFD-9E8C5FCCA2C7}"/>
                </a:ext>
              </a:extLst>
            </p:cNvPr>
            <p:cNvGrpSpPr/>
            <p:nvPr/>
          </p:nvGrpSpPr>
          <p:grpSpPr>
            <a:xfrm>
              <a:off x="14073" y="5048"/>
              <a:ext cx="3574" cy="1276"/>
              <a:chOff x="8340669" y="2444996"/>
              <a:chExt cx="2269272" cy="810384"/>
            </a:xfrm>
          </p:grpSpPr>
          <p:sp>
            <p:nvSpPr>
              <p:cNvPr id="42" name="Title 20">
                <a:extLst>
                  <a:ext uri="{FF2B5EF4-FFF2-40B4-BE49-F238E27FC236}">
                    <a16:creationId xmlns:a16="http://schemas.microsoft.com/office/drawing/2014/main" id="{12533D93-4661-C884-234A-ADDC1A1F3D91}"/>
                  </a:ext>
                </a:extLst>
              </p:cNvPr>
              <p:cNvSpPr txBox="1"/>
              <p:nvPr/>
            </p:nvSpPr>
            <p:spPr>
              <a:xfrm>
                <a:off x="8340669" y="2444996"/>
                <a:ext cx="1769217" cy="277046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杨佳慧</a:t>
                </a:r>
              </a:p>
            </p:txBody>
          </p:sp>
          <p:sp>
            <p:nvSpPr>
              <p:cNvPr id="43" name="Title 20">
                <a:extLst>
                  <a:ext uri="{FF2B5EF4-FFF2-40B4-BE49-F238E27FC236}">
                    <a16:creationId xmlns:a16="http://schemas.microsoft.com/office/drawing/2014/main" id="{4378BD1A-5C5E-2694-30E8-E4E79A569955}"/>
                  </a:ext>
                </a:extLst>
              </p:cNvPr>
              <p:cNvSpPr txBox="1"/>
              <p:nvPr/>
            </p:nvSpPr>
            <p:spPr>
              <a:xfrm>
                <a:off x="8351808" y="2672695"/>
                <a:ext cx="2258133" cy="582685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t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数据库：负责开发与数据库相关的</a:t>
                </a:r>
                <a:r>
                  <a:rPr lang="en-US" altLang="zh-CN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API</a:t>
                </a:r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68EAFC6-A6FC-8DA1-4D2F-6E1175E7CA9F}"/>
              </a:ext>
            </a:extLst>
          </p:cNvPr>
          <p:cNvSpPr txBox="1"/>
          <p:nvPr/>
        </p:nvSpPr>
        <p:spPr bwMode="auto">
          <a:xfrm>
            <a:off x="4508305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51290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451FB-0486-470B-3182-B688F935D33E}"/>
              </a:ext>
            </a:extLst>
          </p:cNvPr>
          <p:cNvSpPr txBox="1"/>
          <p:nvPr/>
        </p:nvSpPr>
        <p:spPr bwMode="auto">
          <a:xfrm>
            <a:off x="4508305" y="306805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未来展望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1CE1EEA-8718-992D-962F-7E979C5F91F1}"/>
              </a:ext>
            </a:extLst>
          </p:cNvPr>
          <p:cNvGrpSpPr/>
          <p:nvPr/>
        </p:nvGrpSpPr>
        <p:grpSpPr>
          <a:xfrm>
            <a:off x="1251393" y="1888905"/>
            <a:ext cx="10350851" cy="3080190"/>
            <a:chOff x="1162493" y="2021932"/>
            <a:chExt cx="10350851" cy="3080190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006095BD-5A88-4B67-8B02-12B87A3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493" y="4073269"/>
              <a:ext cx="2223361" cy="102862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238104">
                <a:defRPr/>
              </a:pPr>
              <a:r>
                <a:rPr lang="en-US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服务器升级</a:t>
              </a:r>
              <a:endParaRPr lang="es-ES" sz="2400" kern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Calibri" pitchFamily="34" charset="0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满足更多用户需求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2FDD0CAF-34FE-474F-9418-2B0C25F06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378" y="4073415"/>
              <a:ext cx="2223361" cy="102870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238104"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算法改进</a:t>
              </a:r>
              <a:endParaRPr lang="en-US" altLang="zh-CN" sz="2400" kern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Calibri" pitchFamily="34" charset="0"/>
              </a:endParaRPr>
            </a:p>
            <a:p>
              <a:pPr algn="ctr" defTabSz="238104">
                <a:defRPr/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提高算法运行效率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 defTabSz="238104">
                <a:defRPr/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解决高并发等问题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BDDFC4C-03A2-4971-4309-94714BE15847}"/>
                </a:ext>
              </a:extLst>
            </p:cNvPr>
            <p:cNvSpPr/>
            <p:nvPr/>
          </p:nvSpPr>
          <p:spPr>
            <a:xfrm>
              <a:off x="1528091" y="2193096"/>
              <a:ext cx="1492281" cy="14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B1DC0797-21F4-496E-BAE5-C966E7128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6147" y="4073415"/>
              <a:ext cx="2223361" cy="102870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238104">
                <a:defRPr/>
              </a:pPr>
              <a:r>
                <a:rPr lang="zh-CN" altLang="en-US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更多</a:t>
              </a:r>
              <a:r>
                <a:rPr lang="en-US" altLang="zh-CN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AI</a:t>
              </a:r>
              <a:r>
                <a:rPr lang="zh-CN" altLang="en-US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元素</a:t>
              </a:r>
              <a:endParaRPr lang="en-US" altLang="zh-CN" sz="2400" kern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Calibri" pitchFamily="34" charset="0"/>
              </a:endParaRPr>
            </a:p>
            <a:p>
              <a:pPr algn="ctr" defTabSz="238104">
                <a:defRPr/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添加</a:t>
              </a:r>
              <a:r>
                <a:rPr lang="en-US" altLang="zh-CN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DALL·E2</a:t>
              </a: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等模型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 defTabSz="238104">
                <a:defRPr/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支持文本生成图像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40F4A738-7CD4-464C-B38C-E99B643B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8262" y="4073415"/>
              <a:ext cx="2223361" cy="102870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defTabSz="238104">
                <a:defRPr/>
              </a:pPr>
              <a:r>
                <a:rPr lang="en-US" sz="2400" kern="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Calibri" pitchFamily="34" charset="0"/>
                </a:rPr>
                <a:t>AI模型优化</a:t>
              </a:r>
              <a:endParaRPr lang="es-ES" sz="2400" kern="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Calibri" pitchFamily="34" charset="0"/>
              </a:endParaRPr>
            </a:p>
            <a:p>
              <a:pPr algn="ctr">
                <a:lnSpc>
                  <a:spcPct val="114000"/>
                </a:lnSpc>
              </a:pPr>
              <a:r>
                <a:rPr lang="en-US" altLang="zh-CN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AI</a:t>
              </a: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模型部署服务器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14000"/>
                </a:lnSpc>
              </a:pPr>
              <a:r>
                <a:rPr lang="zh-CN" altLang="en-US" dirty="0">
                  <a:solidFill>
                    <a:srgbClr val="FFFFFF">
                      <a:alpha val="68000"/>
                    </a:srgb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改用更大规模的模型</a:t>
              </a:r>
              <a:endParaRPr lang="en-US" altLang="zh-CN" dirty="0">
                <a:solidFill>
                  <a:srgbClr val="FFFFFF">
                    <a:alpha val="68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pic>
          <p:nvPicPr>
            <p:cNvPr id="3074" name="Picture 2" descr="Tencent Cloud Logo PNG Vector (SVG) Free Download">
              <a:extLst>
                <a:ext uri="{FF2B5EF4-FFF2-40B4-BE49-F238E27FC236}">
                  <a16:creationId xmlns:a16="http://schemas.microsoft.com/office/drawing/2014/main" id="{1261806A-B802-37AF-6B2A-B32A14534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593" y="2522419"/>
              <a:ext cx="1139790" cy="794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B73C474-3438-B5FB-F3E9-1D0CC2A15EDA}"/>
                </a:ext>
              </a:extLst>
            </p:cNvPr>
            <p:cNvSpPr/>
            <p:nvPr/>
          </p:nvSpPr>
          <p:spPr>
            <a:xfrm>
              <a:off x="4075975" y="2193096"/>
              <a:ext cx="1492281" cy="14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080" name="Picture 8" descr="Python Logo transparent PNG - StickPNG">
              <a:extLst>
                <a:ext uri="{FF2B5EF4-FFF2-40B4-BE49-F238E27FC236}">
                  <a16:creationId xmlns:a16="http://schemas.microsoft.com/office/drawing/2014/main" id="{DC92F339-A01A-247C-7B80-A41E0D18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080" y="2463916"/>
              <a:ext cx="919934" cy="91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ED383BE-C74E-2C76-DF21-CAA882CD11F2}"/>
                </a:ext>
              </a:extLst>
            </p:cNvPr>
            <p:cNvSpPr/>
            <p:nvPr/>
          </p:nvSpPr>
          <p:spPr>
            <a:xfrm>
              <a:off x="6623801" y="2193096"/>
              <a:ext cx="1492281" cy="14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D6B84C-F0DA-CE07-AAB6-962D9982F831}"/>
                </a:ext>
              </a:extLst>
            </p:cNvPr>
            <p:cNvSpPr/>
            <p:nvPr/>
          </p:nvSpPr>
          <p:spPr>
            <a:xfrm>
              <a:off x="9171627" y="2173305"/>
              <a:ext cx="1492281" cy="14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BC3ACEB8-3391-C64E-C6D1-BC13BF79C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790" y="2762890"/>
              <a:ext cx="1262301" cy="313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2908DA7-B58A-698D-1C5D-1C3522AC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2189" y="2021932"/>
              <a:ext cx="3191155" cy="179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5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38F83133-B8B4-C2DA-8D0C-A9DA0D6A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289607"/>
            <a:ext cx="12192000" cy="771914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6EA4D620-849C-0B83-AD7E-DF22153D7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561" y="1347193"/>
            <a:ext cx="4445540" cy="444554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63E658A8-45EE-E58A-5FA3-64BFC199A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7931" y="2762250"/>
            <a:ext cx="1306750" cy="16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0941D6E-6A61-48BA-97A2-4A8AF0EB6C8B}"/>
              </a:ext>
            </a:extLst>
          </p:cNvPr>
          <p:cNvSpPr txBox="1"/>
          <p:nvPr/>
        </p:nvSpPr>
        <p:spPr>
          <a:xfrm>
            <a:off x="6773751" y="1324683"/>
            <a:ext cx="4093557" cy="64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94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Vorum </a:t>
            </a:r>
            <a:r>
              <a:rPr lang="zh-CN" altLang="en-US" sz="3594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语音技术吧</a:t>
            </a:r>
            <a:endParaRPr lang="en-US" altLang="zh-CN" sz="3594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A35335-5CD2-4D77-9FED-5283EEB156AB}"/>
              </a:ext>
            </a:extLst>
          </p:cNvPr>
          <p:cNvSpPr txBox="1"/>
          <p:nvPr/>
        </p:nvSpPr>
        <p:spPr>
          <a:xfrm>
            <a:off x="6978127" y="2289599"/>
            <a:ext cx="4917047" cy="317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引领时代的新一代论坛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趣味满满的酷炫</a:t>
            </a:r>
            <a:r>
              <a:rPr lang="en" altLang="zh-CN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高效精准的人脸识别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solidFill>
                  <a:srgbClr val="FFFFF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风格迥异的语音播报</a:t>
            </a:r>
            <a:endParaRPr lang="en-US" altLang="zh-CN" sz="2400" dirty="0">
              <a:solidFill>
                <a:srgbClr val="FFFFF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FFFF">
                  <a:alpha val="68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FFFF">
                  <a:alpha val="68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444EF7-0EAA-7FA4-DDC6-E9EBFE48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97" y="-313290"/>
            <a:ext cx="3166887" cy="68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98D1B6-983E-449D-B096-CB4AA204EEC3}"/>
              </a:ext>
            </a:extLst>
          </p:cNvPr>
          <p:cNvGrpSpPr/>
          <p:nvPr/>
        </p:nvGrpSpPr>
        <p:grpSpPr>
          <a:xfrm>
            <a:off x="1653263" y="209530"/>
            <a:ext cx="3012084" cy="3094261"/>
            <a:chOff x="4891815" y="116786"/>
            <a:chExt cx="3043238" cy="330700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20D16BD-54C3-9073-4657-4D5B9CFEB03D}"/>
                </a:ext>
              </a:extLst>
            </p:cNvPr>
            <p:cNvGrpSpPr/>
            <p:nvPr/>
          </p:nvGrpSpPr>
          <p:grpSpPr>
            <a:xfrm>
              <a:off x="4891815" y="380552"/>
              <a:ext cx="3043238" cy="3043238"/>
              <a:chOff x="1619698" y="380552"/>
              <a:chExt cx="3043238" cy="304323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DFA9B84-7770-AE75-1CB0-CDD8EA8F61FD}"/>
                  </a:ext>
                </a:extLst>
              </p:cNvPr>
              <p:cNvSpPr/>
              <p:nvPr/>
            </p:nvSpPr>
            <p:spPr>
              <a:xfrm>
                <a:off x="1619698" y="380552"/>
                <a:ext cx="3043238" cy="30432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D99FE46-8858-0832-503B-2A977F64AA81}"/>
                  </a:ext>
                </a:extLst>
              </p:cNvPr>
              <p:cNvSpPr txBox="1"/>
              <p:nvPr/>
            </p:nvSpPr>
            <p:spPr>
              <a:xfrm>
                <a:off x="2334542" y="2974794"/>
                <a:ext cx="16154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PingFang HK Medium" panose="020B0400000000000000" pitchFamily="34" charset="-120"/>
                    <a:ea typeface="PingFang HK Medium" panose="020B0400000000000000" pitchFamily="34" charset="-120"/>
                  </a:rPr>
                  <a:t>多种登陆方式</a:t>
                </a: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17D6C95-AAC4-FABC-0683-A451C2FD9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8063" y="116786"/>
              <a:ext cx="1332606" cy="2884094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46C4A7D-4131-3A54-16D3-970C60E0AEFD}"/>
              </a:ext>
            </a:extLst>
          </p:cNvPr>
          <p:cNvGrpSpPr/>
          <p:nvPr/>
        </p:nvGrpSpPr>
        <p:grpSpPr>
          <a:xfrm>
            <a:off x="1811578" y="3777326"/>
            <a:ext cx="3012084" cy="2871144"/>
            <a:chOff x="4917421" y="3343554"/>
            <a:chExt cx="3012084" cy="296335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29271FA-0BB3-B8D3-ED8F-5AF00A8C5E09}"/>
                </a:ext>
              </a:extLst>
            </p:cNvPr>
            <p:cNvSpPr/>
            <p:nvPr/>
          </p:nvSpPr>
          <p:spPr>
            <a:xfrm>
              <a:off x="4917421" y="3343554"/>
              <a:ext cx="3012084" cy="29389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96F6FA0-BCE1-560A-EF26-E8F8F5C5C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737"/>
            <a:stretch/>
          </p:blipFill>
          <p:spPr>
            <a:xfrm>
              <a:off x="5685180" y="3343554"/>
              <a:ext cx="1472879" cy="2403051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F0548A7-0DE0-CF53-6553-14BD3D6E4416}"/>
                </a:ext>
              </a:extLst>
            </p:cNvPr>
            <p:cNvSpPr txBox="1"/>
            <p:nvPr/>
          </p:nvSpPr>
          <p:spPr>
            <a:xfrm>
              <a:off x="5785755" y="5925714"/>
              <a:ext cx="1483696" cy="381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  <a:latin typeface="PingFang HK Medium" panose="020B0400000000000000" pitchFamily="34" charset="-120"/>
                  <a:ea typeface="PingFang HK Medium" panose="020B0400000000000000" pitchFamily="34" charset="-120"/>
                </a:rPr>
                <a:t>AI</a:t>
              </a:r>
              <a:r>
                <a:rPr kumimoji="1" lang="zh-CN" altLang="en-US" dirty="0">
                  <a:solidFill>
                    <a:schemeClr val="bg1"/>
                  </a:solidFill>
                  <a:latin typeface="PingFang HK Medium" panose="020B0400000000000000" pitchFamily="34" charset="-120"/>
                  <a:ea typeface="PingFang HK Medium" panose="020B0400000000000000" pitchFamily="34" charset="-120"/>
                </a:rPr>
                <a:t>图片语音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74EEED-04FA-D55C-39C3-477C8654ACB4}"/>
              </a:ext>
            </a:extLst>
          </p:cNvPr>
          <p:cNvGrpSpPr/>
          <p:nvPr/>
        </p:nvGrpSpPr>
        <p:grpSpPr>
          <a:xfrm>
            <a:off x="7868233" y="456326"/>
            <a:ext cx="3012084" cy="2847463"/>
            <a:chOff x="4917421" y="3343554"/>
            <a:chExt cx="3012084" cy="2938912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5BCFF3F-098F-63F0-8AC6-1B99D8358F7B}"/>
                </a:ext>
              </a:extLst>
            </p:cNvPr>
            <p:cNvSpPr/>
            <p:nvPr/>
          </p:nvSpPr>
          <p:spPr>
            <a:xfrm>
              <a:off x="4917421" y="3343554"/>
              <a:ext cx="3012084" cy="29389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4607E8C-FF9D-A0B5-E58D-6E12BAE13A85}"/>
                </a:ext>
              </a:extLst>
            </p:cNvPr>
            <p:cNvSpPr txBox="1"/>
            <p:nvPr/>
          </p:nvSpPr>
          <p:spPr>
            <a:xfrm>
              <a:off x="5681615" y="5836602"/>
              <a:ext cx="1483696" cy="381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PingFang HK Medium" panose="020B0400000000000000" pitchFamily="34" charset="-120"/>
                  <a:ea typeface="PingFang HK Medium" panose="020B0400000000000000" pitchFamily="34" charset="-120"/>
                </a:rPr>
                <a:t>发布新文章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BE16EFC9-9855-3BF9-0DE3-669DE8C4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849" y="221799"/>
            <a:ext cx="1229931" cy="2661880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8C663F4E-AFAE-81F0-7CB3-72B35059A3B6}"/>
              </a:ext>
            </a:extLst>
          </p:cNvPr>
          <p:cNvGrpSpPr/>
          <p:nvPr/>
        </p:nvGrpSpPr>
        <p:grpSpPr>
          <a:xfrm>
            <a:off x="4760748" y="456326"/>
            <a:ext cx="3012084" cy="2847463"/>
            <a:chOff x="4917421" y="3343554"/>
            <a:chExt cx="3012084" cy="293891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D9787BE-2E96-9E64-4DFE-6F7747014D51}"/>
                </a:ext>
              </a:extLst>
            </p:cNvPr>
            <p:cNvSpPr/>
            <p:nvPr/>
          </p:nvSpPr>
          <p:spPr>
            <a:xfrm>
              <a:off x="4917421" y="3343554"/>
              <a:ext cx="3012084" cy="29389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4718407-B86C-D826-445D-DC73B84DE3D1}"/>
                </a:ext>
              </a:extLst>
            </p:cNvPr>
            <p:cNvSpPr txBox="1"/>
            <p:nvPr/>
          </p:nvSpPr>
          <p:spPr>
            <a:xfrm>
              <a:off x="5947228" y="5821737"/>
              <a:ext cx="1483696" cy="381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PingFang HK Medium" panose="020B0400000000000000" pitchFamily="34" charset="-120"/>
                  <a:ea typeface="PingFang HK Medium" panose="020B0400000000000000" pitchFamily="34" charset="-120"/>
                </a:rPr>
                <a:t>关注页面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2CDCC768-4BAC-4A51-A8FA-56C635961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65" y="185122"/>
            <a:ext cx="1246877" cy="2698557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4CDD9B49-0D64-01B0-269A-85D3C7496A2A}"/>
              </a:ext>
            </a:extLst>
          </p:cNvPr>
          <p:cNvGrpSpPr/>
          <p:nvPr/>
        </p:nvGrpSpPr>
        <p:grpSpPr>
          <a:xfrm>
            <a:off x="7868233" y="3406433"/>
            <a:ext cx="3012084" cy="2847463"/>
            <a:chOff x="4917421" y="3343554"/>
            <a:chExt cx="3012084" cy="293891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BBB1469-51CA-6BFB-8381-D2FA558B7970}"/>
                </a:ext>
              </a:extLst>
            </p:cNvPr>
            <p:cNvSpPr/>
            <p:nvPr/>
          </p:nvSpPr>
          <p:spPr>
            <a:xfrm>
              <a:off x="4917421" y="3343554"/>
              <a:ext cx="3012084" cy="29389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996165C-89DE-472B-6599-FE90EA5D53EF}"/>
                </a:ext>
              </a:extLst>
            </p:cNvPr>
            <p:cNvSpPr txBox="1"/>
            <p:nvPr/>
          </p:nvSpPr>
          <p:spPr>
            <a:xfrm>
              <a:off x="5805903" y="5897411"/>
              <a:ext cx="1483696" cy="381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PingFang HK Medium" panose="020B0400000000000000" pitchFamily="34" charset="-120"/>
                  <a:ea typeface="PingFang HK Medium" panose="020B0400000000000000" pitchFamily="34" charset="-120"/>
                </a:rPr>
                <a:t>管理员功能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57336D6-B83F-C89B-45DD-572CE9E614B7}"/>
              </a:ext>
            </a:extLst>
          </p:cNvPr>
          <p:cNvGrpSpPr/>
          <p:nvPr/>
        </p:nvGrpSpPr>
        <p:grpSpPr>
          <a:xfrm>
            <a:off x="4756795" y="3226728"/>
            <a:ext cx="3012084" cy="3024955"/>
            <a:chOff x="1653263" y="3241131"/>
            <a:chExt cx="3012084" cy="3024955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1126CEB-71C6-6411-4E5B-DC0ABB18E668}"/>
                </a:ext>
              </a:extLst>
            </p:cNvPr>
            <p:cNvGrpSpPr/>
            <p:nvPr/>
          </p:nvGrpSpPr>
          <p:grpSpPr>
            <a:xfrm>
              <a:off x="1653263" y="3418623"/>
              <a:ext cx="3012084" cy="2847463"/>
              <a:chOff x="1619698" y="380552"/>
              <a:chExt cx="3043238" cy="3043238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7B2E9EBD-9A2F-C224-2C57-2704D5945683}"/>
                  </a:ext>
                </a:extLst>
              </p:cNvPr>
              <p:cNvSpPr/>
              <p:nvPr/>
            </p:nvSpPr>
            <p:spPr>
              <a:xfrm>
                <a:off x="1619698" y="380552"/>
                <a:ext cx="3043238" cy="304323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1825A0EB-E483-8E62-40D5-559C891892B2}"/>
                  </a:ext>
                </a:extLst>
              </p:cNvPr>
              <p:cNvSpPr txBox="1"/>
              <p:nvPr/>
            </p:nvSpPr>
            <p:spPr>
              <a:xfrm>
                <a:off x="2617751" y="3027432"/>
                <a:ext cx="1615413" cy="394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  <a:latin typeface="PingFang HK Medium" panose="020B0400000000000000" pitchFamily="34" charset="-120"/>
                    <a:ea typeface="PingFang HK Medium" panose="020B0400000000000000" pitchFamily="34" charset="-120"/>
                  </a:rPr>
                  <a:t>个人主页</a:t>
                </a:r>
              </a:p>
            </p:txBody>
          </p:sp>
        </p:grp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19AADF5E-3127-BCE8-719D-0CF734842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7724" y="3241131"/>
              <a:ext cx="1246878" cy="2698557"/>
            </a:xfrm>
            <a:prstGeom prst="rect">
              <a:avLst/>
            </a:prstGeom>
          </p:spPr>
        </p:pic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1D48D724-D96E-3E72-3270-02D7C3902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072" y="3225351"/>
            <a:ext cx="1228406" cy="26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C3DE794-0D2F-F8C2-E93C-8B51A46D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0933" y="1604948"/>
            <a:ext cx="3464043" cy="61631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C675C2-0525-6336-1E46-859D3B1A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3290" y="6468987"/>
            <a:ext cx="3462332" cy="61631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1484B8-6256-B9F5-777B-E6AAE06BA4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82078" y="1604948"/>
            <a:ext cx="3462332" cy="6163171"/>
          </a:xfrm>
          <a:prstGeom prst="rect">
            <a:avLst/>
          </a:prstGeom>
        </p:spPr>
      </p:pic>
      <p:pic>
        <p:nvPicPr>
          <p:cNvPr id="42" name="图片 41" descr="图形用户界面, 文本, 应用程序&#10;&#10;描述已自动生成">
            <a:extLst>
              <a:ext uri="{FF2B5EF4-FFF2-40B4-BE49-F238E27FC236}">
                <a16:creationId xmlns:a16="http://schemas.microsoft.com/office/drawing/2014/main" id="{8FEA0BA7-7099-877A-0010-81320562D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278" y="-1296836"/>
            <a:ext cx="3466784" cy="616317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34BDAA6-4566-F5E5-2A64-13036AE9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62608" y="-1295011"/>
            <a:ext cx="3466784" cy="616134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0E0056A-C1C8-FC3B-C2B1-2C57CC868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06494" y="-1295011"/>
            <a:ext cx="3466783" cy="61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8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C3DE794-0D2F-F8C2-E93C-8B51A46D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7928" y="2009215"/>
            <a:ext cx="2725286" cy="48487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C675C2-0525-6336-1E46-859D3B1ABC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22624" y="2013049"/>
            <a:ext cx="2721786" cy="4844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1484B8-6256-B9F5-777B-E6AAE06BA4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23290" y="2013049"/>
            <a:ext cx="2721785" cy="4844951"/>
          </a:xfrm>
          <a:prstGeom prst="rect">
            <a:avLst/>
          </a:prstGeom>
        </p:spPr>
      </p:pic>
      <p:pic>
        <p:nvPicPr>
          <p:cNvPr id="42" name="图片 41" descr="图形用户界面, 文本, 应用程序&#10;&#10;描述已自动生成">
            <a:extLst>
              <a:ext uri="{FF2B5EF4-FFF2-40B4-BE49-F238E27FC236}">
                <a16:creationId xmlns:a16="http://schemas.microsoft.com/office/drawing/2014/main" id="{8FEA0BA7-7099-877A-0010-81320562D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590" y="-817528"/>
            <a:ext cx="2725285" cy="484495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34BDAA6-4566-F5E5-2A64-13036AE9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524957" y="-817529"/>
            <a:ext cx="2726092" cy="484495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D0E0056A-C1C8-FC3B-C2B1-2C57CC868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003132" y="-817529"/>
            <a:ext cx="2726092" cy="48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2CE0AF88-8FB1-18AC-0094-360F605551B3}"/>
              </a:ext>
            </a:extLst>
          </p:cNvPr>
          <p:cNvSpPr/>
          <p:nvPr/>
        </p:nvSpPr>
        <p:spPr>
          <a:xfrm>
            <a:off x="6503260" y="-7498534"/>
            <a:ext cx="66865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2C7C53-5A4A-A379-F8E1-7CF25554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81" y="-371476"/>
            <a:ext cx="3617970" cy="783019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0E64BA3-1E7A-F8E6-ECEC-EFFFBCA6EE7C}"/>
              </a:ext>
            </a:extLst>
          </p:cNvPr>
          <p:cNvSpPr txBox="1"/>
          <p:nvPr/>
        </p:nvSpPr>
        <p:spPr>
          <a:xfrm>
            <a:off x="1227938" y="-7498534"/>
            <a:ext cx="527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      </a:t>
            </a:r>
            <a:endParaRPr lang="en-US" altLang="zh-CN" sz="2400" dirty="0">
              <a:solidFill>
                <a:srgbClr val="FFFFFF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6CCE71-25A4-6D00-2A6C-71B1935DFA42}"/>
              </a:ext>
            </a:extLst>
          </p:cNvPr>
          <p:cNvSpPr/>
          <p:nvPr/>
        </p:nvSpPr>
        <p:spPr>
          <a:xfrm>
            <a:off x="3654393" y="9236675"/>
            <a:ext cx="5215160" cy="4003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DD8CDF-5D25-723D-E55F-BDE6ACA7A807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9AF1E4F5-C1A5-0C12-DF6E-5DB06EFFD719}"/>
              </a:ext>
            </a:extLst>
          </p:cNvPr>
          <p:cNvGrpSpPr/>
          <p:nvPr/>
        </p:nvGrpSpPr>
        <p:grpSpPr bwMode="auto">
          <a:xfrm>
            <a:off x="1078548" y="940916"/>
            <a:ext cx="5017452" cy="5205412"/>
            <a:chOff x="2376248" y="836820"/>
            <a:chExt cx="5017167" cy="520586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CCA03A7-5004-50B8-AA52-60A9848FA32E}"/>
                </a:ext>
              </a:extLst>
            </p:cNvPr>
            <p:cNvSpPr txBox="1"/>
            <p:nvPr/>
          </p:nvSpPr>
          <p:spPr>
            <a:xfrm>
              <a:off x="3326217" y="836820"/>
              <a:ext cx="1573124" cy="5205863"/>
            </a:xfrm>
            <a:custGeom>
              <a:avLst/>
              <a:gdLst/>
              <a:ahLst/>
              <a:cxnLst/>
              <a:rect l="l" t="t" r="r" b="b"/>
              <a:pathLst>
                <a:path w="1633849" h="5406823">
                  <a:moveTo>
                    <a:pt x="1515829" y="0"/>
                  </a:moveTo>
                  <a:lnTo>
                    <a:pt x="1633849" y="0"/>
                  </a:lnTo>
                  <a:lnTo>
                    <a:pt x="1633849" y="5406823"/>
                  </a:lnTo>
                  <a:lnTo>
                    <a:pt x="1294540" y="5406823"/>
                  </a:lnTo>
                  <a:lnTo>
                    <a:pt x="1294540" y="534781"/>
                  </a:lnTo>
                  <a:cubicBezTo>
                    <a:pt x="1124885" y="697059"/>
                    <a:pt x="931257" y="837209"/>
                    <a:pt x="713657" y="955230"/>
                  </a:cubicBezTo>
                  <a:cubicBezTo>
                    <a:pt x="496056" y="1073250"/>
                    <a:pt x="258170" y="1177748"/>
                    <a:pt x="0" y="1268722"/>
                  </a:cubicBezTo>
                  <a:lnTo>
                    <a:pt x="0" y="958918"/>
                  </a:lnTo>
                  <a:cubicBezTo>
                    <a:pt x="154902" y="907284"/>
                    <a:pt x="298740" y="848888"/>
                    <a:pt x="431513" y="783731"/>
                  </a:cubicBezTo>
                  <a:cubicBezTo>
                    <a:pt x="564287" y="718574"/>
                    <a:pt x="691528" y="646655"/>
                    <a:pt x="813237" y="567974"/>
                  </a:cubicBezTo>
                  <a:cubicBezTo>
                    <a:pt x="934946" y="489294"/>
                    <a:pt x="1052966" y="402622"/>
                    <a:pt x="1167299" y="307960"/>
                  </a:cubicBezTo>
                  <a:cubicBezTo>
                    <a:pt x="1281631" y="213298"/>
                    <a:pt x="1397808" y="110644"/>
                    <a:pt x="1515829" y="0"/>
                  </a:cubicBezTo>
                  <a:close/>
                </a:path>
              </a:pathLst>
            </a:custGeom>
            <a:gradFill>
              <a:gsLst>
                <a:gs pos="0">
                  <a:srgbClr val="FEEBC5">
                    <a:alpha val="16000"/>
                  </a:srgbClr>
                </a:gs>
                <a:gs pos="100000">
                  <a:srgbClr val="9A6B4D">
                    <a:alpha val="47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>
                <a:defRPr sz="71400" b="1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500" b="0" kern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微软雅黑 Light" panose="020B0502040204020203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矩形 18">
              <a:extLst>
                <a:ext uri="{FF2B5EF4-FFF2-40B4-BE49-F238E27FC236}">
                  <a16:creationId xmlns:a16="http://schemas.microsoft.com/office/drawing/2014/main" id="{E6CF9EE0-D37E-AFE5-8385-85C0CA4F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248" y="3567282"/>
              <a:ext cx="5017167" cy="129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支持手机号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/</a:t>
              </a: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邮箱密码登陆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支持验证码登陆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独立注册模块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41BA8F8-09D3-83CD-E20A-F24ED928724B}"/>
                </a:ext>
              </a:extLst>
            </p:cNvPr>
            <p:cNvSpPr txBox="1"/>
            <p:nvPr/>
          </p:nvSpPr>
          <p:spPr>
            <a:xfrm>
              <a:off x="3036458" y="2510444"/>
              <a:ext cx="3262247" cy="1015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6000" b="1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造字工房尚雅（非商用）常规体" pitchFamily="2" charset="-122"/>
                  <a:ea typeface="造字工房尚雅（非商用）常规体" pitchFamily="2" charset="-122"/>
                  <a:sym typeface="Calibri" panose="020F0502020204030204" pitchFamily="34" charset="0"/>
                </a:rPr>
                <a:t>登陆界面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782101B-735A-CF52-F1F7-DD12D3912366}"/>
              </a:ext>
            </a:extLst>
          </p:cNvPr>
          <p:cNvSpPr/>
          <p:nvPr/>
        </p:nvSpPr>
        <p:spPr>
          <a:xfrm rot="5400000" flipH="1">
            <a:off x="4626769" y="1033527"/>
            <a:ext cx="8272462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83A47A-4693-BB78-E594-935B6B85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7" y="-3934606"/>
            <a:ext cx="3442357" cy="7450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D1998-4B0A-7B19-0E22-A8C2B80B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7" y="2986578"/>
            <a:ext cx="3577608" cy="7742844"/>
          </a:xfrm>
          <a:prstGeom prst="rect">
            <a:avLst/>
          </a:prstGeom>
        </p:spPr>
      </p:pic>
      <p:sp>
        <p:nvSpPr>
          <p:cNvPr id="5" name="文本框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0DED0F5E-1523-43C2-9D1F-9E999C56E9D0}"/>
              </a:ext>
            </a:extLst>
          </p:cNvPr>
          <p:cNvSpPr txBox="1"/>
          <p:nvPr/>
        </p:nvSpPr>
        <p:spPr>
          <a:xfrm>
            <a:off x="7437438" y="1154842"/>
            <a:ext cx="2995612" cy="5376862"/>
          </a:xfrm>
          <a:custGeom>
            <a:avLst/>
            <a:gdLst/>
            <a:ahLst/>
            <a:cxnLst/>
            <a:rect l="l" t="t" r="r" b="b"/>
            <a:pathLst>
              <a:path w="2994776" h="5377318">
                <a:moveTo>
                  <a:pt x="1589592" y="0"/>
                </a:moveTo>
                <a:cubicBezTo>
                  <a:pt x="1801045" y="0"/>
                  <a:pt x="1992829" y="31964"/>
                  <a:pt x="2164943" y="95892"/>
                </a:cubicBezTo>
                <a:cubicBezTo>
                  <a:pt x="2337056" y="159820"/>
                  <a:pt x="2483967" y="250794"/>
                  <a:pt x="2605676" y="368815"/>
                </a:cubicBezTo>
                <a:cubicBezTo>
                  <a:pt x="2727385" y="486835"/>
                  <a:pt x="2821433" y="629443"/>
                  <a:pt x="2887819" y="796639"/>
                </a:cubicBezTo>
                <a:cubicBezTo>
                  <a:pt x="2954206" y="963836"/>
                  <a:pt x="2987399" y="1150702"/>
                  <a:pt x="2987399" y="1357238"/>
                </a:cubicBezTo>
                <a:cubicBezTo>
                  <a:pt x="2987399" y="1600656"/>
                  <a:pt x="2952362" y="1816412"/>
                  <a:pt x="2882287" y="2004508"/>
                </a:cubicBezTo>
                <a:cubicBezTo>
                  <a:pt x="2812212" y="2192603"/>
                  <a:pt x="2716935" y="2363487"/>
                  <a:pt x="2596456" y="2517160"/>
                </a:cubicBezTo>
                <a:cubicBezTo>
                  <a:pt x="2475976" y="2670833"/>
                  <a:pt x="2335212" y="2812212"/>
                  <a:pt x="2174163" y="2941297"/>
                </a:cubicBezTo>
                <a:cubicBezTo>
                  <a:pt x="2013114" y="3070382"/>
                  <a:pt x="1842844" y="3198853"/>
                  <a:pt x="1663355" y="3326708"/>
                </a:cubicBezTo>
                <a:cubicBezTo>
                  <a:pt x="1424855" y="3496363"/>
                  <a:pt x="1223236" y="3646963"/>
                  <a:pt x="1058499" y="3778506"/>
                </a:cubicBezTo>
                <a:cubicBezTo>
                  <a:pt x="893761" y="3910050"/>
                  <a:pt x="759759" y="4038521"/>
                  <a:pt x="656490" y="4163918"/>
                </a:cubicBezTo>
                <a:cubicBezTo>
                  <a:pt x="553222" y="4289315"/>
                  <a:pt x="478845" y="4418400"/>
                  <a:pt x="433358" y="4551173"/>
                </a:cubicBezTo>
                <a:cubicBezTo>
                  <a:pt x="387871" y="4683947"/>
                  <a:pt x="365127" y="4837620"/>
                  <a:pt x="365127" y="5012192"/>
                </a:cubicBezTo>
                <a:lnTo>
                  <a:pt x="365127" y="5067514"/>
                </a:lnTo>
                <a:lnTo>
                  <a:pt x="2994776" y="5067514"/>
                </a:lnTo>
                <a:lnTo>
                  <a:pt x="2994776" y="5377318"/>
                </a:lnTo>
                <a:lnTo>
                  <a:pt x="0" y="5377318"/>
                </a:lnTo>
                <a:lnTo>
                  <a:pt x="0" y="5130212"/>
                </a:lnTo>
                <a:cubicBezTo>
                  <a:pt x="0" y="4965475"/>
                  <a:pt x="13524" y="4817335"/>
                  <a:pt x="40570" y="4685791"/>
                </a:cubicBezTo>
                <a:cubicBezTo>
                  <a:pt x="67616" y="4554247"/>
                  <a:pt x="108801" y="4433153"/>
                  <a:pt x="164123" y="4322508"/>
                </a:cubicBezTo>
                <a:cubicBezTo>
                  <a:pt x="219445" y="4211864"/>
                  <a:pt x="288291" y="4107981"/>
                  <a:pt x="370659" y="4010860"/>
                </a:cubicBezTo>
                <a:cubicBezTo>
                  <a:pt x="453028" y="3913738"/>
                  <a:pt x="548919" y="3816617"/>
                  <a:pt x="658335" y="3719496"/>
                </a:cubicBezTo>
                <a:cubicBezTo>
                  <a:pt x="767750" y="3622375"/>
                  <a:pt x="891917" y="3522795"/>
                  <a:pt x="1030837" y="3420756"/>
                </a:cubicBezTo>
                <a:cubicBezTo>
                  <a:pt x="1169758" y="3318718"/>
                  <a:pt x="1321586" y="3207459"/>
                  <a:pt x="1486324" y="3086979"/>
                </a:cubicBezTo>
                <a:cubicBezTo>
                  <a:pt x="1646143" y="2971417"/>
                  <a:pt x="1795513" y="2857085"/>
                  <a:pt x="1934433" y="2743981"/>
                </a:cubicBezTo>
                <a:cubicBezTo>
                  <a:pt x="2073354" y="2630878"/>
                  <a:pt x="2194448" y="2509169"/>
                  <a:pt x="2297716" y="2378855"/>
                </a:cubicBezTo>
                <a:cubicBezTo>
                  <a:pt x="2400984" y="2248540"/>
                  <a:pt x="2482738" y="2105317"/>
                  <a:pt x="2542978" y="1949186"/>
                </a:cubicBezTo>
                <a:cubicBezTo>
                  <a:pt x="2603217" y="1793054"/>
                  <a:pt x="2633337" y="1614179"/>
                  <a:pt x="2633337" y="1412560"/>
                </a:cubicBezTo>
                <a:cubicBezTo>
                  <a:pt x="2633337" y="1063416"/>
                  <a:pt x="2536831" y="792337"/>
                  <a:pt x="2343818" y="599324"/>
                </a:cubicBezTo>
                <a:cubicBezTo>
                  <a:pt x="2150805" y="406311"/>
                  <a:pt x="1879726" y="309804"/>
                  <a:pt x="1530581" y="309804"/>
                </a:cubicBezTo>
                <a:cubicBezTo>
                  <a:pt x="1294540" y="309804"/>
                  <a:pt x="1067104" y="361438"/>
                  <a:pt x="848274" y="464706"/>
                </a:cubicBezTo>
                <a:cubicBezTo>
                  <a:pt x="629444" y="567974"/>
                  <a:pt x="415532" y="711812"/>
                  <a:pt x="206537" y="896219"/>
                </a:cubicBezTo>
                <a:lnTo>
                  <a:pt x="206537" y="497900"/>
                </a:lnTo>
                <a:cubicBezTo>
                  <a:pt x="408155" y="342998"/>
                  <a:pt x="625756" y="221289"/>
                  <a:pt x="859339" y="132773"/>
                </a:cubicBezTo>
                <a:cubicBezTo>
                  <a:pt x="1092921" y="44258"/>
                  <a:pt x="1336339" y="0"/>
                  <a:pt x="1589592" y="0"/>
                </a:cubicBezTo>
                <a:close/>
              </a:path>
            </a:pathLst>
          </a:custGeom>
          <a:gradFill>
            <a:gsLst>
              <a:gs pos="0">
                <a:srgbClr val="FEEBC5">
                  <a:alpha val="16000"/>
                </a:srgbClr>
              </a:gs>
              <a:gs pos="100000">
                <a:srgbClr val="9A6B4D">
                  <a:alpha val="47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59500" b="0" kern="0" dirty="0">
              <a:solidFill>
                <a:srgbClr val="51473D"/>
              </a:solidFill>
              <a:latin typeface="Calibri" panose="020F0502020204030204" pitchFamily="34" charset="0"/>
              <a:ea typeface="微软雅黑 Light" panose="020B0502040204020203" pitchFamily="34" charset="-122"/>
              <a:sym typeface="Calibri" panose="020F0502020204030204" pitchFamily="34" charset="0"/>
            </a:endParaRPr>
          </a:p>
        </p:txBody>
      </p:sp>
      <p:grpSp>
        <p:nvGrpSpPr>
          <p:cNvPr id="6" name="组合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B2B31D51-F7B2-C1F3-5582-4CAC546B398E}"/>
              </a:ext>
            </a:extLst>
          </p:cNvPr>
          <p:cNvGrpSpPr/>
          <p:nvPr/>
        </p:nvGrpSpPr>
        <p:grpSpPr bwMode="auto">
          <a:xfrm>
            <a:off x="6574181" y="2064474"/>
            <a:ext cx="5017452" cy="4024808"/>
            <a:chOff x="2997967" y="2064787"/>
            <a:chExt cx="5017167" cy="4025157"/>
          </a:xfrm>
        </p:grpSpPr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99D55FA7-2BF8-1FAA-1BAF-73B5AC8CD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967" y="3137790"/>
              <a:ext cx="5017167" cy="29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分享文章、图片（最多支持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9</a:t>
              </a: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张）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点赞、评论功能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简约 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UI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敏感词屏蔽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关注页面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75DD5B-5E60-56FD-108D-B596E0C89C56}"/>
                </a:ext>
              </a:extLst>
            </p:cNvPr>
            <p:cNvSpPr txBox="1"/>
            <p:nvPr/>
          </p:nvSpPr>
          <p:spPr>
            <a:xfrm>
              <a:off x="2997967" y="2064787"/>
              <a:ext cx="4721857" cy="1015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6000" b="1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造字工房尚雅（非商用）常规体" pitchFamily="2" charset="-122"/>
                  <a:ea typeface="造字工房尚雅（非商用）常规体" pitchFamily="2" charset="-122"/>
                  <a:sym typeface="Calibri" panose="020F0502020204030204" pitchFamily="34" charset="0"/>
                </a:rPr>
                <a:t>首页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82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2AE9C38-B30F-3786-F382-6118025D9F45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AA68F4-2472-4C8C-C0C0-5BADC4F1F438}"/>
              </a:ext>
            </a:extLst>
          </p:cNvPr>
          <p:cNvSpPr txBox="1"/>
          <p:nvPr/>
        </p:nvSpPr>
        <p:spPr>
          <a:xfrm>
            <a:off x="1030230" y="1027628"/>
            <a:ext cx="527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      </a:t>
            </a:r>
            <a:endParaRPr lang="en-US" altLang="zh-CN" sz="2400" dirty="0">
              <a:solidFill>
                <a:srgbClr val="FFFFFF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54061A-FC46-98E4-A31C-DBF35AC9D2FE}"/>
              </a:ext>
            </a:extLst>
          </p:cNvPr>
          <p:cNvSpPr txBox="1"/>
          <p:nvPr/>
        </p:nvSpPr>
        <p:spPr>
          <a:xfrm>
            <a:off x="1189165" y="-1460886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51473D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3</a:t>
            </a:r>
            <a:endParaRPr kumimoji="1" lang="zh-CN" altLang="en-US" sz="59500" dirty="0">
              <a:solidFill>
                <a:srgbClr val="51473D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027C7428-7D6C-528E-EBDC-14B133707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49" y="3355185"/>
            <a:ext cx="501745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富文本编辑器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文本朗读功能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语音自定义（说话人、语调心情）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IP</a:t>
            </a: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属地显示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CB2C4F-2DA1-3C8A-EE35-09AAFD2EF9E8}"/>
              </a:ext>
            </a:extLst>
          </p:cNvPr>
          <p:cNvSpPr txBox="1"/>
          <p:nvPr/>
        </p:nvSpPr>
        <p:spPr bwMode="auto">
          <a:xfrm>
            <a:off x="1593702" y="2298439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发布文章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2E891-7429-7ED4-425F-899E40DA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15" y="-565581"/>
            <a:ext cx="3382836" cy="7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13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60,&quot;width&quot;:402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592</Words>
  <Application>Microsoft Office PowerPoint</Application>
  <PresentationFormat>宽屏</PresentationFormat>
  <Paragraphs>161</Paragraphs>
  <Slides>23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PingFang HK Medium</vt:lpstr>
      <vt:lpstr>等线</vt:lpstr>
      <vt:lpstr>等线 Light</vt:lpstr>
      <vt:lpstr>思源黑体 CN Light</vt:lpstr>
      <vt:lpstr>微软雅黑</vt:lpstr>
      <vt:lpstr>幼圆</vt:lpstr>
      <vt:lpstr>造字工房朗宋（非商用）常规体</vt:lpstr>
      <vt:lpstr>造字工房尚雅（非商用）常规体</vt:lpstr>
      <vt:lpstr>字魂58号-创中黑</vt:lpstr>
      <vt:lpstr>Arial</vt:lpstr>
      <vt:lpstr>Bahnschrift SemiBold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 Calvin</dc:creator>
  <cp:lastModifiedBy>huzhecheng</cp:lastModifiedBy>
  <cp:revision>15</cp:revision>
  <dcterms:created xsi:type="dcterms:W3CDTF">2022-08-20T12:46:28Z</dcterms:created>
  <dcterms:modified xsi:type="dcterms:W3CDTF">2022-08-22T17:09:59Z</dcterms:modified>
</cp:coreProperties>
</file>